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sldIdLst>
    <p:sldId id="298" r:id="rId2"/>
    <p:sldId id="291" r:id="rId3"/>
    <p:sldId id="259" r:id="rId4"/>
    <p:sldId id="297" r:id="rId5"/>
    <p:sldId id="260" r:id="rId6"/>
    <p:sldId id="261" r:id="rId7"/>
    <p:sldId id="303" r:id="rId8"/>
    <p:sldId id="262" r:id="rId9"/>
    <p:sldId id="283"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6" r:id="rId31"/>
    <p:sldId id="287" r:id="rId32"/>
    <p:sldId id="300" r:id="rId33"/>
    <p:sldId id="302" r:id="rId34"/>
    <p:sldId id="307" r:id="rId35"/>
    <p:sldId id="308" r:id="rId36"/>
    <p:sldId id="299" r:id="rId37"/>
    <p:sldId id="292" r:id="rId38"/>
    <p:sldId id="310" r:id="rId39"/>
    <p:sldId id="312" r:id="rId40"/>
    <p:sldId id="293" r:id="rId41"/>
    <p:sldId id="305" r:id="rId42"/>
    <p:sldId id="296" r:id="rId43"/>
    <p:sldId id="301"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4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4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4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4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48" charset="0"/>
        <a:ea typeface="+mn-ea"/>
        <a:cs typeface="+mn-cs"/>
      </a:defRPr>
    </a:lvl5pPr>
    <a:lvl6pPr marL="2286000" algn="l" defTabSz="914400" rtl="0" eaLnBrk="1" latinLnBrk="0" hangingPunct="1">
      <a:defRPr sz="2400" kern="1200">
        <a:solidFill>
          <a:schemeClr val="tx1"/>
        </a:solidFill>
        <a:latin typeface="Times" pitchFamily="48" charset="0"/>
        <a:ea typeface="+mn-ea"/>
        <a:cs typeface="+mn-cs"/>
      </a:defRPr>
    </a:lvl6pPr>
    <a:lvl7pPr marL="2743200" algn="l" defTabSz="914400" rtl="0" eaLnBrk="1" latinLnBrk="0" hangingPunct="1">
      <a:defRPr sz="2400" kern="1200">
        <a:solidFill>
          <a:schemeClr val="tx1"/>
        </a:solidFill>
        <a:latin typeface="Times" pitchFamily="48" charset="0"/>
        <a:ea typeface="+mn-ea"/>
        <a:cs typeface="+mn-cs"/>
      </a:defRPr>
    </a:lvl7pPr>
    <a:lvl8pPr marL="3200400" algn="l" defTabSz="914400" rtl="0" eaLnBrk="1" latinLnBrk="0" hangingPunct="1">
      <a:defRPr sz="2400" kern="1200">
        <a:solidFill>
          <a:schemeClr val="tx1"/>
        </a:solidFill>
        <a:latin typeface="Times" pitchFamily="48" charset="0"/>
        <a:ea typeface="+mn-ea"/>
        <a:cs typeface="+mn-cs"/>
      </a:defRPr>
    </a:lvl8pPr>
    <a:lvl9pPr marL="3657600" algn="l" defTabSz="914400" rtl="0" eaLnBrk="1" latinLnBrk="0" hangingPunct="1">
      <a:defRPr sz="2400" kern="1200">
        <a:solidFill>
          <a:schemeClr val="tx1"/>
        </a:solidFill>
        <a:latin typeface="Times" pitchFamily="4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43D7A"/>
    <a:srgbClr val="7098B0"/>
    <a:srgbClr val="A8D8C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01" autoAdjust="0"/>
    <p:restoredTop sz="80620" autoAdjust="0"/>
  </p:normalViewPr>
  <p:slideViewPr>
    <p:cSldViewPr>
      <p:cViewPr varScale="1">
        <p:scale>
          <a:sx n="41" d="100"/>
          <a:sy n="41" d="100"/>
        </p:scale>
        <p:origin x="-114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3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3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07D31E7-A32A-4D91-9DBA-78BCEA92FB4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4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4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4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4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4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n.wikipedia.org/wiki/Science_(journal)"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en.wikipedia.org/wiki/Nature_(journal)" TargetMode="External"/><Relationship Id="rId4" Type="http://schemas.openxmlformats.org/officeDocument/2006/relationships/hyperlink" Target="http://en.wikipedia.org/wiki/Darwin's_finche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C10565F-B02E-4172-875E-E087CD02DD48}" type="slidenum">
              <a:rPr lang="en-US" smtClean="0"/>
              <a:pPr/>
              <a:t>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smtClean="0"/>
              <a:t>Both pattern and process explained</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8BB1F51-F091-41D4-A630-5D592F7CCDAF}" type="slidenum">
              <a:rPr lang="en-US" smtClean="0"/>
              <a:pPr/>
              <a:t>10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dirty="0" smtClean="0">
                <a:latin typeface="Arial" charset="0"/>
              </a:rPr>
              <a:t>Figure 3.4 Darwin's Theory of Evolution by Natural Selection</a:t>
            </a:r>
          </a:p>
          <a:p>
            <a:pPr eaLnBrk="1" hangingPunct="1"/>
            <a:r>
              <a:rPr lang="en-US" dirty="0" smtClean="0">
                <a:latin typeface="Arial" charset="0"/>
              </a:rPr>
              <a:t>Darwin's theory consists of four claims about populations of organisms and a logical outcome that follows, as a matter of simple mathematics, if the four postulates are true. These cartoons show how the theory might work in a population of field mice that have recently</a:t>
            </a:r>
            <a:r>
              <a:rPr lang="en-US" baseline="0" dirty="0" smtClean="0">
                <a:latin typeface="Arial" charset="0"/>
              </a:rPr>
              <a:t> invaded a </a:t>
            </a:r>
            <a:r>
              <a:rPr lang="en-US" baseline="0" dirty="0" err="1" smtClean="0">
                <a:latin typeface="Arial" charset="0"/>
              </a:rPr>
              <a:t>wihte</a:t>
            </a:r>
            <a:r>
              <a:rPr lang="en-US" baseline="0" dirty="0" smtClean="0">
                <a:latin typeface="Arial" charset="0"/>
              </a:rPr>
              <a:t> sand beach and are </a:t>
            </a:r>
            <a:r>
              <a:rPr lang="en-US" baseline="0" dirty="0" err="1" smtClean="0">
                <a:latin typeface="Arial" charset="0"/>
              </a:rPr>
              <a:t>expesed</a:t>
            </a:r>
            <a:r>
              <a:rPr lang="en-US" baseline="0" dirty="0" smtClean="0">
                <a:latin typeface="Arial" charset="0"/>
              </a:rPr>
              <a:t> to predation by herons. </a:t>
            </a:r>
            <a:r>
              <a:rPr lang="en-US" dirty="0" smtClean="0">
                <a:latin typeface="Arial" charset="0"/>
              </a:rPr>
              <a:t>Inspired by</a:t>
            </a:r>
            <a:r>
              <a:rPr lang="en-US" baseline="0" dirty="0" smtClean="0">
                <a:latin typeface="Arial" charset="0"/>
              </a:rPr>
              <a:t> Hopi Hoekstra and colleagues</a:t>
            </a:r>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74A5D87-960F-4CC4-80A7-BA71774CAAF9}" type="slidenum">
              <a:rPr lang="en-US" smtClean="0"/>
              <a:pPr/>
              <a:t>11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latin typeface="Arial" charset="0"/>
              </a:rPr>
              <a:t>Figure 3.5a Darwin's Theory of Evolution by Natural Selection demonstrated in an experimental population of snapdragons</a:t>
            </a:r>
          </a:p>
          <a:p>
            <a:pPr eaLnBrk="1" hangingPunct="1"/>
            <a:r>
              <a:rPr lang="en-US" smtClean="0">
                <a:latin typeface="Arial" charset="0"/>
              </a:rPr>
              <a:t>(a) The plants in the parental population vary in flower color. This variation in phenotype is due to variation in genotype. The graph shows the number of plants in the population with each of the three possible genotypes.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C389FE2-D070-477B-8B26-3BD7429D0FAA}" type="slidenum">
              <a:rPr lang="en-US" smtClean="0"/>
              <a:pPr/>
              <a:t>12</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latin typeface="Arial" charset="0"/>
              </a:rPr>
              <a:t>Figure 3.5b Darwin's Theory of Evolution by Natural Selection demonstrated in an experimental population of snapdragons</a:t>
            </a:r>
          </a:p>
          <a:p>
            <a:pPr eaLnBrk="1" hangingPunct="1"/>
            <a:r>
              <a:rPr lang="en-US" smtClean="0">
                <a:latin typeface="Arial" charset="0"/>
              </a:rPr>
              <a:t>(b) The white plants are more successful at reproducing. They are visited by bumblebees twice as often (left), and make more seeds (right).</a:t>
            </a: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F76BF8A-D7BF-41FF-B279-72466FE08AAF}" type="slidenum">
              <a:rPr lang="en-US" smtClean="0"/>
              <a:pPr/>
              <a:t>13</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latin typeface="Arial" charset="0"/>
              </a:rPr>
              <a:t>Figure 3.5c Darwin's Theory of Evolution by Natural Selection demonstrated in an experimental population of snapdragons</a:t>
            </a:r>
          </a:p>
          <a:p>
            <a:pPr eaLnBrk="1" hangingPunct="1"/>
            <a:r>
              <a:rPr lang="en-US" smtClean="0">
                <a:latin typeface="Arial" charset="0"/>
              </a:rPr>
              <a:t>(c) Because plants with white flowers are more successful at passing on their genes, they occupy a larger fraction of the population in the next generation. Prepared from data in Jones and Reithel 2001. [In (b) left, the vertical bars show the size of the standard error; they indicate the accuracy of the researchers' estimate of the mean number of bee visits. In (b) right, the values for relative seed set were calculated as the fraction of seeds actually produced by plants with a particular genotype divided by the fraction of seeds expected based on the frequencies of the genotypes.]</a:t>
            </a: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2A42066-5541-4B06-AF67-F0219055B9EE}" type="slidenum">
              <a:rPr lang="en-US" smtClean="0"/>
              <a:pPr/>
              <a:t>14</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latin typeface="Arial" charset="0"/>
              </a:rPr>
              <a:t>Figure 3.6 Diversity in Darwin's finches Discuss Darwin’s predictions. Discuss beak morphologies (fine grasping and nutcracker types) </a:t>
            </a:r>
          </a:p>
          <a:p>
            <a:pPr eaLnBrk="1" hangingPunct="1"/>
            <a:r>
              <a:rPr lang="en-US" smtClean="0">
                <a:latin typeface="Arial" charset="0"/>
              </a:rPr>
              <a:t>These finches are all descended from a common ancestral population (red arrow) that traveled from Central or South America to the Gal</a:t>
            </a:r>
            <a:r>
              <a:rPr lang="en-US" smtClean="0">
                <a:latin typeface="Arial" charset="0"/>
                <a:cs typeface="Arial" charset="0"/>
              </a:rPr>
              <a:t>á</a:t>
            </a:r>
            <a:r>
              <a:rPr lang="en-US" smtClean="0">
                <a:latin typeface="Arial" charset="0"/>
              </a:rPr>
              <a:t>pagos Archipelago. The evolutionary tree, estimated from similarities and differences in DNA sequences by Kenneth Petren and colleagues (2005), shows the sometimes complex relationships among the major groups. The photos, from Petren et al. (1999) and Grant and Grant (1997), show the extensive variation among species in beak size and shape.</a:t>
            </a:r>
          </a:p>
          <a:p>
            <a:pPr eaLnBrk="1" hangingPunct="1"/>
            <a:endParaRPr lang="en-US" smtClean="0">
              <a:latin typeface="Arial" charset="0"/>
            </a:endParaRPr>
          </a:p>
          <a:p>
            <a:pPr eaLnBrk="1" hangingPunct="1"/>
            <a:r>
              <a:rPr lang="en-US" smtClean="0">
                <a:latin typeface="Arial" charset="0"/>
              </a:rPr>
              <a:t>2.3 mya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FE6E7E9-6A70-4DB2-A70E-D9E746DCCC0C}" type="slidenum">
              <a:rPr lang="en-US" smtClean="0"/>
              <a:pPr/>
              <a:t>15</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latin typeface="Arial" charset="0"/>
              </a:rPr>
              <a:t>Figure 3.7 The medium ground finch, </a:t>
            </a:r>
            <a:r>
              <a:rPr lang="en-US" i="1" smtClean="0">
                <a:latin typeface="Arial" charset="0"/>
              </a:rPr>
              <a:t>Geospiza fortis</a:t>
            </a:r>
          </a:p>
          <a:p>
            <a:pPr eaLnBrk="1" hangingPunct="1"/>
            <a:r>
              <a:rPr lang="en-US" smtClean="0">
                <a:latin typeface="Arial" charset="0"/>
              </a:rPr>
              <a:t>(top) An adult male; (bottom) an adult female.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2DE44FE-CE3C-46C3-9853-5BB0773A37AE}" type="slidenum">
              <a:rPr lang="en-US" smtClean="0"/>
              <a:pPr/>
              <a:t>16</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latin typeface="Arial" charset="0"/>
              </a:rPr>
              <a:t>Figure 3.8a The Gal</a:t>
            </a:r>
            <a:r>
              <a:rPr lang="en-US" smtClean="0">
                <a:latin typeface="Arial" charset="0"/>
                <a:cs typeface="Arial" charset="0"/>
              </a:rPr>
              <a:t>á</a:t>
            </a:r>
            <a:r>
              <a:rPr lang="en-US" smtClean="0">
                <a:latin typeface="Arial" charset="0"/>
              </a:rPr>
              <a:t>pagos Archipelago and Isla Daphne Major</a:t>
            </a:r>
          </a:p>
          <a:p>
            <a:pPr eaLnBrk="1" hangingPunct="1"/>
            <a:r>
              <a:rPr lang="en-US" smtClean="0">
                <a:latin typeface="Arial" charset="0"/>
              </a:rPr>
              <a:t>(a) Cocos Island and the Gal</a:t>
            </a:r>
            <a:r>
              <a:rPr lang="en-US" smtClean="0">
                <a:latin typeface="Arial" charset="0"/>
                <a:cs typeface="Arial" charset="0"/>
              </a:rPr>
              <a:t>á</a:t>
            </a:r>
            <a:r>
              <a:rPr lang="en-US" smtClean="0">
                <a:latin typeface="Arial" charset="0"/>
              </a:rPr>
              <a:t>pagos Archipelago, home of Darwin's finches. Isla Daphne Major is a tiny speck between Santa Cruz and Santiago.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8621F29-0115-450D-AB12-E9176955FAB9}" type="slidenum">
              <a:rPr lang="en-US" smtClean="0"/>
              <a:pPr/>
              <a:t>17</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latin typeface="Arial" charset="0"/>
              </a:rPr>
              <a:t>Figure 3.8b The Gal</a:t>
            </a:r>
            <a:r>
              <a:rPr lang="en-US" smtClean="0">
                <a:latin typeface="Arial" charset="0"/>
                <a:cs typeface="Arial" charset="0"/>
              </a:rPr>
              <a:t>á</a:t>
            </a:r>
            <a:r>
              <a:rPr lang="en-US" smtClean="0">
                <a:latin typeface="Arial" charset="0"/>
              </a:rPr>
              <a:t>pagos Archipelago and Isla Daphne Major</a:t>
            </a:r>
          </a:p>
          <a:p>
            <a:pPr eaLnBrk="1" hangingPunct="1"/>
            <a:r>
              <a:rPr lang="en-US" smtClean="0">
                <a:latin typeface="Arial" charset="0"/>
              </a:rPr>
              <a:t>(b) Isla Daphne Major, seen from a boat approaching the island. Visible as a faint white line running upward from left to right is the footpath that runs from the boat landing (at the waterline) to the campsite (on the rim of the crater).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729138A-AE2C-4686-8340-DE16FB086296}" type="slidenum">
              <a:rPr lang="en-US" smtClean="0"/>
              <a:pPr/>
              <a:t>18</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latin typeface="Arial" charset="0"/>
              </a:rPr>
              <a:t>Figure 3.8c The Gal</a:t>
            </a:r>
            <a:r>
              <a:rPr lang="en-US" smtClean="0">
                <a:latin typeface="Arial" charset="0"/>
                <a:cs typeface="Arial" charset="0"/>
              </a:rPr>
              <a:t>á</a:t>
            </a:r>
            <a:r>
              <a:rPr lang="en-US" smtClean="0">
                <a:latin typeface="Arial" charset="0"/>
              </a:rPr>
              <a:t>pagos Archipelago and Isla Daphne Major</a:t>
            </a:r>
          </a:p>
          <a:p>
            <a:pPr eaLnBrk="1" hangingPunct="1"/>
            <a:r>
              <a:rPr lang="en-US" smtClean="0">
                <a:latin typeface="Arial" charset="0"/>
              </a:rPr>
              <a:t>(c) A map of Daphne Major. Note the island's tiny size. Rerendered from Boag and Grant (1984a).</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55A6EF0-9857-4194-B74B-28BA154DD5ED}" type="slidenum">
              <a:rPr lang="en-US" smtClean="0"/>
              <a:pPr/>
              <a:t>19</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latin typeface="Arial" charset="0"/>
              </a:rPr>
              <a:t>Figure 3.9 Variation in beak depth in medium ground finches</a:t>
            </a:r>
          </a:p>
          <a:p>
            <a:pPr eaLnBrk="1" hangingPunct="1"/>
            <a:r>
              <a:rPr lang="en-US" smtClean="0">
                <a:latin typeface="Arial" charset="0"/>
              </a:rPr>
              <a:t>This histogram shows the distribution of beak depth in medium ground finches on Daphne Major in 1976. A few birds have shallow beaks; a few birds have deep beaks; most birds have medium beaks. (</a:t>
            </a:r>
            <a:r>
              <a:rPr lang="en-US" i="1" smtClean="0">
                <a:latin typeface="Arial" charset="0"/>
              </a:rPr>
              <a:t>N</a:t>
            </a:r>
            <a:r>
              <a:rPr lang="en-US" smtClean="0">
                <a:latin typeface="Arial" charset="0"/>
              </a:rPr>
              <a:t> stands for sample size; the blue arrow along the </a:t>
            </a:r>
            <a:r>
              <a:rPr lang="en-US" i="1" smtClean="0">
                <a:latin typeface="Arial" charset="0"/>
              </a:rPr>
              <a:t>x</a:t>
            </a:r>
            <a:r>
              <a:rPr lang="en-US" smtClean="0">
                <a:latin typeface="Arial" charset="0"/>
              </a:rPr>
              <a:t>-axis indicates the mean, or average.) Rerendered from Boag and Grant (1984b).</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391FBDC-FB8B-4D46-BCD4-07956D321DCA}" type="slidenum">
              <a:rPr lang="en-US" smtClean="0"/>
              <a:pPr/>
              <a:t>2</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smtClean="0">
                <a:latin typeface="Arial" charset="0"/>
              </a:rPr>
              <a:t>Figure 3.22 Scopes on Trial</a:t>
            </a:r>
          </a:p>
          <a:p>
            <a:pPr eaLnBrk="1" hangingPunct="1"/>
            <a:r>
              <a:rPr lang="en-US" dirty="0" smtClean="0">
                <a:latin typeface="Arial" charset="0"/>
              </a:rPr>
              <a:t>John Scopes, right, confers with a member of his defense team.</a:t>
            </a:r>
          </a:p>
          <a:p>
            <a:pPr eaLnBrk="1" hangingPunct="1"/>
            <a:endParaRPr lang="en-US" dirty="0" smtClean="0">
              <a:latin typeface="Arial" charset="0"/>
            </a:endParaRPr>
          </a:p>
          <a:p>
            <a:pPr eaLnBrk="1" hangingPunct="1"/>
            <a:r>
              <a:rPr lang="en-US" dirty="0" smtClean="0">
                <a:latin typeface="Arial" charset="0"/>
              </a:rPr>
              <a:t>Arguments about evolution are less to do with science and more to do with the affect on public perception of morality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1BF92D5-7953-4E68-8867-3E6DB52B2FA3}" type="slidenum">
              <a:rPr lang="en-US" smtClean="0"/>
              <a:pPr/>
              <a:t>20</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latin typeface="Arial" charset="0"/>
              </a:rPr>
              <a:t>Figure 3.10 Heritability of beak depth in </a:t>
            </a:r>
            <a:r>
              <a:rPr lang="en-US" i="1" smtClean="0">
                <a:latin typeface="Arial" charset="0"/>
              </a:rPr>
              <a:t>Geospiza fortis</a:t>
            </a:r>
          </a:p>
          <a:p>
            <a:pPr eaLnBrk="1" hangingPunct="1"/>
            <a:r>
              <a:rPr lang="en-US" smtClean="0">
                <a:latin typeface="Arial" charset="0"/>
              </a:rPr>
              <a:t>This graph shows the relationship between the beak depth of parents and their offspring. Midparent value is the average of the maternal and paternal measurements; midoffspring value is the average of the offspring measurements. The lines in the graph are statistical best-fit lines. The green line and circles are from 1978 data, and the blue line and circles are from 1976 data. Both years show a strong relationship between the beak depth of parents and their offspring. Rerendered from Boag (1983).</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FFFA3A5-D268-45AC-8F71-F35C13AC1E1B}" type="slidenum">
              <a:rPr lang="en-US" smtClean="0"/>
              <a:pPr/>
              <a:t>21</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latin typeface="Arial" charset="0"/>
              </a:rPr>
              <a:t>Figure 3.11 Bone morphogenic protein 4 and beak development in Darwin's ground finches</a:t>
            </a:r>
          </a:p>
          <a:p>
            <a:pPr eaLnBrk="1" hangingPunct="1"/>
            <a:r>
              <a:rPr lang="en-US" smtClean="0">
                <a:latin typeface="Arial" charset="0"/>
              </a:rPr>
              <a:t>The first column illustrates the differences in beak size and shape among the six species of ground finches. The second and third columns show cross sections of the upper beak bud in embryos of each species at two stages of development. The cross sections have been treated with a probe that stains mRNA made from the gene for bone morphogenic protein 4, or BMP4. The stained mRNA appears as dark areas indicated by arrowheads. Adult finch photos from Petren et al. (1999); embryos from Abzhanov et al. (2004). </a:t>
            </a:r>
          </a:p>
          <a:p>
            <a:pPr eaLnBrk="1" hangingPunct="1"/>
            <a:r>
              <a:rPr lang="en-US" smtClean="0">
                <a:latin typeface="Arial" charset="0"/>
              </a:rPr>
              <a:t>Amount and stage of Development. Bigger, more and earlier.</a:t>
            </a:r>
          </a:p>
          <a:p>
            <a:pPr eaLnBrk="1" hangingPunct="1"/>
            <a:endParaRPr lang="en-US" smtClean="0">
              <a:latin typeface="Arial" charset="0"/>
            </a:endParaRPr>
          </a:p>
          <a:p>
            <a:pPr eaLnBrk="1" hangingPunct="1"/>
            <a:r>
              <a:rPr lang="en-US" b="1" smtClean="0"/>
              <a:t>Molecular basis of beak evolution</a:t>
            </a:r>
          </a:p>
          <a:p>
            <a:pPr eaLnBrk="1" hangingPunct="1"/>
            <a:r>
              <a:rPr lang="en-US" smtClean="0"/>
              <a:t>In 2004 a group led by Harvard biologist Dr.Cliff Tabin proposed that the bone morphogenetic protein 4 (BMP4) and its differential expression during development was responsible for the variation in beaks' size and shape among finches. BMP4 acts in the developing embryo to lay down skeletal features (including the beak). They supported their in situ hybridization data by functional experiments in the model organism </a:t>
            </a:r>
            <a:r>
              <a:rPr lang="en-US" i="1" smtClean="0"/>
              <a:t>Gallus gallus</a:t>
            </a:r>
            <a:r>
              <a:rPr lang="en-US" smtClean="0"/>
              <a:t>, getting the hypothesized transformations. The work was published in </a:t>
            </a:r>
            <a:r>
              <a:rPr lang="en-US" i="1" smtClean="0">
                <a:hlinkClick r:id="rId3" tooltip="Science (journal)"/>
              </a:rPr>
              <a:t>Science</a:t>
            </a:r>
            <a:r>
              <a:rPr lang="en-US" smtClean="0"/>
              <a:t>.</a:t>
            </a:r>
            <a:r>
              <a:rPr lang="en-US" smtClean="0">
                <a:hlinkClick r:id="rId4"/>
              </a:rPr>
              <a:t>[22]</a:t>
            </a:r>
            <a:r>
              <a:rPr lang="en-US" smtClean="0"/>
              <a:t> As Published in </a:t>
            </a:r>
            <a:r>
              <a:rPr lang="en-US" i="1" smtClean="0">
                <a:hlinkClick r:id="rId5" tooltip="Nature (journal)"/>
              </a:rPr>
              <a:t>Nature</a:t>
            </a:r>
            <a:r>
              <a:rPr lang="en-US" smtClean="0"/>
              <a:t> in August 2006, the same group showed that the different beak shapes of Darwin's finches develop also due to slightly different timing and spatial expression of a gene called calmodulin (CaM).</a:t>
            </a:r>
            <a:r>
              <a:rPr lang="en-US" smtClean="0">
                <a:hlinkClick r:id="rId4"/>
              </a:rPr>
              <a:t>[23]</a:t>
            </a:r>
            <a:r>
              <a:rPr lang="en-US" smtClean="0"/>
              <a:t> Calmodulin acts in a similar way to BMP4, affecting some of the features of beak growth. Using microarray data and early embryo staining from each of the species, this group could show how the different beak shapes were obtained. Additionally, they got similar but partial transformations of the developing beak by providing elevated calmodulin in chick (</a:t>
            </a:r>
            <a:r>
              <a:rPr lang="en-US" i="1" smtClean="0"/>
              <a:t>G.gallus</a:t>
            </a:r>
            <a:r>
              <a:rPr lang="en-US" smtClean="0"/>
              <a:t>) embryos. The authors propose changes in the temporal and spatial expression of these two factors as possible ways of obtaining the beak diversity observed but do not explain how this may have happened.</a:t>
            </a:r>
          </a:p>
          <a:p>
            <a:pPr eaLnBrk="1" hangingPunct="1"/>
            <a:r>
              <a:rPr lang="en-US" smtClean="0"/>
              <a:t>Additionally, boldinudin occurs in part of the beaks to stimulate action of the CMP1, which is similar to HOX4 in homeotic development, and causes sustained expression and epigenetic methylation; including histone modification; due to the party-theory of population genetics. Furthermore, double-helical formations in the CMP1 is influenced by a methyl regulator called tertaforin-melanin-cumusforus. Microarray data combined with RFLP agrees that beak evolution occurs due to this homeotic methylation change. A 1999 study was particularly influenced by the information on CAM2, which differs from both HOX4 and BMP4.</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289659D-5A12-4719-A971-ABE2EA0D0FC1}" type="slidenum">
              <a:rPr lang="en-US" smtClean="0"/>
              <a:pPr/>
              <a:t>22</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latin typeface="Arial" charset="0"/>
              </a:rPr>
              <a:t>Figure 3.12a Decline of ground finch population and available seeds during the 1977 drought</a:t>
            </a:r>
          </a:p>
          <a:p>
            <a:pPr eaLnBrk="1" hangingPunct="1"/>
            <a:r>
              <a:rPr lang="en-US" smtClean="0">
                <a:latin typeface="Arial" charset="0"/>
              </a:rPr>
              <a:t>(a) This graph shows the number of ground finches found on Daphne Major before, during, and after the drought. The vertical lines through each data point represent a quantity called the standard error, which indicates the amount of variation in census estimates. The lines in this graph are simply drawn from point to point to make the trend easier to see.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23B20D2-EA31-431A-B1DB-B101C5F96590}" type="slidenum">
              <a:rPr lang="en-US" smtClean="0"/>
              <a:pPr/>
              <a:t>23</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latin typeface="Arial" charset="0"/>
              </a:rPr>
              <a:t>Figure 3.12b Decline of ground finch population and available seeds during the 1977 drought</a:t>
            </a:r>
          </a:p>
          <a:p>
            <a:pPr eaLnBrk="1" hangingPunct="1"/>
            <a:r>
              <a:rPr lang="en-US" smtClean="0">
                <a:latin typeface="Arial" charset="0"/>
              </a:rPr>
              <a:t>(b) This graph shows the abundance of seeds on Daphne Major before, during, and after the drought.</a:t>
            </a: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95C5127-020A-4BF8-BF96-12C340A65C43}" type="slidenum">
              <a:rPr lang="en-US" smtClean="0"/>
              <a:pPr/>
              <a:t>24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latin typeface="Arial" charset="0"/>
              </a:rPr>
              <a:t>Figure 3.12c Decline of ground finch population and available seeds during the 1977 drought. Bigger plants produce bigger seed and have deeper root systems.</a:t>
            </a:r>
          </a:p>
          <a:p>
            <a:pPr eaLnBrk="1" hangingPunct="1"/>
            <a:r>
              <a:rPr lang="en-US" smtClean="0">
                <a:latin typeface="Arial" charset="0"/>
              </a:rPr>
              <a:t> (c) This graph shows the characteristics of the average seed available as food to medium ground finches before, during, and after the drought. The hardness index plotted on the </a:t>
            </a:r>
            <a:r>
              <a:rPr lang="en-US" i="1" smtClean="0">
                <a:latin typeface="Arial" charset="0"/>
              </a:rPr>
              <a:t>y</a:t>
            </a:r>
            <a:r>
              <a:rPr lang="en-US" smtClean="0">
                <a:latin typeface="Arial" charset="0"/>
              </a:rPr>
              <a:t>-axis is a special measure created by Boag and Grant (1981)</a:t>
            </a: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A0F4F49-E848-4588-BD97-DCF84A5B8062}" type="slidenum">
              <a:rPr lang="en-US" smtClean="0"/>
              <a:pPr/>
              <a:t>25</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latin typeface="Arial" charset="0"/>
              </a:rPr>
              <a:t>Figure 3.13 Beak depth before and after natural selection</a:t>
            </a:r>
          </a:p>
          <a:p>
            <a:pPr eaLnBrk="1" hangingPunct="1"/>
            <a:r>
              <a:rPr lang="en-US" smtClean="0">
                <a:latin typeface="Arial" charset="0"/>
              </a:rPr>
              <a:t>These histograms show the distribution of beak depth in medium ground finches on Daphne Major, before and after the drought of 1977. The blue triangles indicate the population means. Rerendered from Boag and Grant (1984b).</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E9A17E2-BA98-4CED-9E4A-6C0E967FC6FB}" type="slidenum">
              <a:rPr lang="en-US" smtClean="0"/>
              <a:pPr/>
              <a:t>26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latin typeface="Arial" charset="0"/>
              </a:rPr>
              <a:t>Figure 3.14 Beak depth in the finches hatched the year before the drought versus the year after the drought</a:t>
            </a:r>
          </a:p>
          <a:p>
            <a:pPr eaLnBrk="1" hangingPunct="1"/>
            <a:r>
              <a:rPr lang="en-US" smtClean="0">
                <a:latin typeface="Arial" charset="0"/>
              </a:rPr>
              <a:t>The red triangles represent population means. Redrawn from Grant and Grant (2003).</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5167DBC-A2E3-4AE7-AEFE-5AC7F8180F5D}" type="slidenum">
              <a:rPr lang="en-US" smtClean="0"/>
              <a:pPr/>
              <a:t>27</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latin typeface="Arial" charset="0"/>
              </a:rPr>
              <a:t>Evolution</a:t>
            </a:r>
            <a:r>
              <a:rPr lang="en-US" baseline="0" dirty="0" smtClean="0">
                <a:latin typeface="Arial" charset="0"/>
              </a:rPr>
              <a:t> not forward thinking</a:t>
            </a:r>
          </a:p>
          <a:p>
            <a:pPr eaLnBrk="1" hangingPunct="1"/>
            <a:r>
              <a:rPr lang="en-US" dirty="0" smtClean="0">
                <a:latin typeface="Arial" charset="0"/>
              </a:rPr>
              <a:t>Figure </a:t>
            </a:r>
            <a:r>
              <a:rPr lang="en-US" dirty="0" smtClean="0">
                <a:latin typeface="Arial" charset="0"/>
              </a:rPr>
              <a:t>3.15 Thirty years of evolution in the medium ground finch population on Isla Daphne Major</a:t>
            </a:r>
          </a:p>
          <a:p>
            <a:pPr eaLnBrk="1" hangingPunct="1"/>
            <a:r>
              <a:rPr lang="en-US" dirty="0" smtClean="0">
                <a:latin typeface="Arial" charset="0"/>
              </a:rPr>
              <a:t>These graphs track the average adult values for beak size, beak shape, and body size among the </a:t>
            </a:r>
            <a:r>
              <a:rPr lang="en-US" i="1" dirty="0" err="1" smtClean="0">
                <a:latin typeface="Arial" charset="0"/>
              </a:rPr>
              <a:t>Geospiza</a:t>
            </a:r>
            <a:r>
              <a:rPr lang="en-US" i="1" dirty="0" smtClean="0">
                <a:latin typeface="Arial" charset="0"/>
              </a:rPr>
              <a:t> </a:t>
            </a:r>
            <a:r>
              <a:rPr lang="en-US" i="1" dirty="0" err="1" smtClean="0">
                <a:latin typeface="Arial" charset="0"/>
              </a:rPr>
              <a:t>fortis</a:t>
            </a:r>
            <a:r>
              <a:rPr lang="en-US" dirty="0" smtClean="0">
                <a:latin typeface="Arial" charset="0"/>
              </a:rPr>
              <a:t> on Daphne Major from the early 1970s into the 2000s. The vertical whiskers represent the 95% confidence interval for the estimated mean. If there had been no evolution, the confidence intervals for all dots would have overlapped the tan band—the 95% confidence interval for 1973, the first year with complete data. The changes that occurred during the drought of 1977 are indicated in red. In (a) the change that occurred during the drought of 2004 is indicated in orange. The population showed significant evolution in all three traits. (a) </a:t>
            </a:r>
            <a:r>
              <a:rPr lang="en-US" dirty="0" err="1" smtClean="0">
                <a:latin typeface="Arial" charset="0"/>
              </a:rPr>
              <a:t>Rerendered</a:t>
            </a:r>
            <a:r>
              <a:rPr lang="en-US" dirty="0" smtClean="0">
                <a:latin typeface="Arial" charset="0"/>
              </a:rPr>
              <a:t> from Grant and Grant (2006). (b and c) </a:t>
            </a:r>
            <a:r>
              <a:rPr lang="en-US" dirty="0" err="1" smtClean="0">
                <a:latin typeface="Arial" charset="0"/>
              </a:rPr>
              <a:t>Rerendered</a:t>
            </a:r>
            <a:r>
              <a:rPr lang="en-US" dirty="0" smtClean="0">
                <a:latin typeface="Arial" charset="0"/>
              </a:rPr>
              <a:t> from Grant and Grant (2002).</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27764BA-44F6-4631-AAFE-74E07582A9E6}" type="slidenum">
              <a:rPr lang="en-US" smtClean="0"/>
              <a:pPr/>
              <a:t>28</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latin typeface="Arial" charset="0"/>
              </a:rPr>
              <a:t>Figure 3.16 Natural selection happens to individuals, but what changes is populations</a:t>
            </a:r>
          </a:p>
          <a:p>
            <a:pPr eaLnBrk="1" hangingPunct="1"/>
            <a:r>
              <a:rPr lang="en-US" smtClean="0">
                <a:latin typeface="Arial" charset="0"/>
              </a:rPr>
              <a:t>During the drought on Daphne Major individuals did not change their beak depths; they simply lived or died. What changed was the average beak depth, a characteristic of the population.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B09FADD-AFE3-4A5A-8DF7-A531FA369415}" type="slidenum">
              <a:rPr lang="en-US" smtClean="0"/>
              <a:pPr/>
              <a:t>29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latin typeface="Arial" charset="0"/>
              </a:rPr>
              <a:t>Figure 3.17 Populations evolve only if traits are heritable</a:t>
            </a:r>
          </a:p>
          <a:p>
            <a:pPr eaLnBrk="1" hangingPunct="1"/>
            <a:r>
              <a:rPr lang="en-US" smtClean="0">
                <a:latin typeface="Arial" charset="0"/>
              </a:rPr>
              <a:t>If variation is due to differences in genotype, then the survivors of selection pass their successful phenotypes to their offspring.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04F00E3-4148-46E8-A046-D3D4731D15E2}" type="slidenum">
              <a:rPr lang="en-US" smtClean="0"/>
              <a:pPr/>
              <a:t>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dirty="0" smtClean="0">
                <a:latin typeface="Arial" charset="0"/>
              </a:rPr>
              <a:t>Laws</a:t>
            </a:r>
            <a:r>
              <a:rPr lang="en-US" baseline="0" dirty="0" smtClean="0">
                <a:latin typeface="Arial" charset="0"/>
              </a:rPr>
              <a:t> of inheritance</a:t>
            </a:r>
            <a:r>
              <a:rPr lang="en-US" dirty="0" smtClean="0">
                <a:latin typeface="Arial" charset="0"/>
              </a:rPr>
              <a:t> unknown during</a:t>
            </a:r>
            <a:r>
              <a:rPr lang="en-US" baseline="0" dirty="0" smtClean="0">
                <a:latin typeface="Arial" charset="0"/>
              </a:rPr>
              <a:t> Darwin’s time, and this is a statistical process</a:t>
            </a:r>
          </a:p>
          <a:p>
            <a:pPr eaLnBrk="1" hangingPunct="1"/>
            <a:r>
              <a:rPr lang="en-US" dirty="0" smtClean="0">
                <a:latin typeface="Arial" charset="0"/>
              </a:rPr>
              <a:t>Chapter </a:t>
            </a:r>
            <a:r>
              <a:rPr lang="en-US" dirty="0" smtClean="0">
                <a:latin typeface="Arial" charset="0"/>
              </a:rPr>
              <a:t>3 Opener Survival of the fattest</a:t>
            </a:r>
          </a:p>
          <a:p>
            <a:pPr eaLnBrk="1" hangingPunct="1"/>
            <a:r>
              <a:rPr lang="en-US" dirty="0" smtClean="0">
                <a:latin typeface="Arial" charset="0"/>
              </a:rPr>
              <a:t>The photo shows a pack of African wild dogs bringing down an impala. Data gathered by Alistair Pole and colleagues (2003) show that wild dogs prey on the skinniest, weakest impala. The graph shows, for different times of year, the mean amount of stored fat in the bone marrow of impala taken by wild dogs versus a random sample of impala.</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1E9316A-8871-41AF-B74D-A016376857BF}" type="slidenum">
              <a:rPr lang="en-US" smtClean="0"/>
              <a:pPr/>
              <a:t>30</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latin typeface="Arial" charset="0"/>
              </a:rPr>
              <a:t>Figure 3.20 No guy is perfect</a:t>
            </a:r>
          </a:p>
          <a:p>
            <a:pPr eaLnBrk="1" hangingPunct="1"/>
            <a:r>
              <a:rPr lang="en-US" smtClean="0">
                <a:latin typeface="Arial" charset="0"/>
              </a:rPr>
              <a:t>These males sport gonopodia that attract mates but hinder escape. The male at bottom is from a high-predation population. Tradeoffs.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4DAE48E-2951-4378-9002-0D2BD036CE33}" type="slidenum">
              <a:rPr lang="en-US" smtClean="0"/>
              <a:pPr/>
              <a:t>31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200317D-E7D6-4296-B861-4BB2844FBBA6}" type="slidenum">
              <a:rPr lang="en-US" smtClean="0"/>
              <a:pPr/>
              <a:t>32</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latin typeface="Arial" charset="0"/>
              </a:rPr>
              <a:t>Figure 3.18 Persistent long-term selection can result in dramatic changes in traits. If 2500 loci polymorphic and affect trait.</a:t>
            </a:r>
          </a:p>
          <a:p>
            <a:pPr eaLnBrk="1" hangingPunct="1"/>
            <a:r>
              <a:rPr lang="en-US" smtClean="0">
                <a:latin typeface="Arial" charset="0"/>
              </a:rPr>
              <a:t>These data, from the Illinois Long-Term Selection Experiment, document the increase in oil content in corn kernels during 100 generations of artificial selection. The average for the 100th generation lies far outside the range of the founding generation. Modified from Moose et al. (2004).</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31A2B74-70AD-413F-8B78-6B2D607461DF}" type="slidenum">
              <a:rPr lang="en-US" smtClean="0"/>
              <a:pPr/>
              <a:t>33</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B16EDEF-F433-4F81-A59D-DF8612D241A2}" type="slidenum">
              <a:rPr lang="en-US" smtClean="0"/>
              <a:pPr/>
              <a:t>34</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latin typeface="Arial" charset="0"/>
              </a:rPr>
              <a:t>Individual</a:t>
            </a:r>
            <a:r>
              <a:rPr lang="en-US" baseline="0" dirty="0" smtClean="0">
                <a:latin typeface="Arial" charset="0"/>
              </a:rPr>
              <a:t> organisms perform for the good of the species. No</a:t>
            </a:r>
          </a:p>
          <a:p>
            <a:pPr eaLnBrk="1" hangingPunct="1"/>
            <a:r>
              <a:rPr lang="en-US" dirty="0" smtClean="0">
                <a:latin typeface="Arial" charset="0"/>
              </a:rPr>
              <a:t>Figure </a:t>
            </a:r>
            <a:r>
              <a:rPr lang="en-US" dirty="0" smtClean="0">
                <a:latin typeface="Arial" charset="0"/>
              </a:rPr>
              <a:t>3.19a The panda's thumb</a:t>
            </a:r>
          </a:p>
          <a:p>
            <a:pPr eaLnBrk="1" hangingPunct="1"/>
            <a:r>
              <a:rPr lang="en-US" dirty="0" smtClean="0">
                <a:latin typeface="Arial" charset="0"/>
              </a:rPr>
              <a:t>(a) Giant pandas can grasp and manipulate bamboo stalks in their paws.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E5EDEE6-0D1C-4734-88B6-ECB140A9339F}" type="slidenum">
              <a:rPr lang="en-US" smtClean="0"/>
              <a:pPr/>
              <a:t>35</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latin typeface="Arial" charset="0"/>
              </a:rPr>
              <a:t>Figure 3.19b The panda's thumb</a:t>
            </a:r>
          </a:p>
          <a:p>
            <a:pPr eaLnBrk="1" hangingPunct="1"/>
            <a:r>
              <a:rPr lang="en-US" smtClean="0">
                <a:latin typeface="Arial" charset="0"/>
              </a:rPr>
              <a:t>(b) These drawings show how the Panda's thumb, actually a modified wrist bone, helps clamp a stalk in the animal's curled fingers. After Endo et al. (1999a, b; 2001).</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DD66E5D-E18A-43A5-B430-193E5D27A77D}" type="slidenum">
              <a:rPr lang="en-US" smtClean="0"/>
              <a:pPr/>
              <a:t>36</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e.g., 1,2 ,5</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1871338-7235-47D3-95E6-B1238043F9C6}" type="slidenum">
              <a:rPr lang="en-US" smtClean="0"/>
              <a:pPr/>
              <a:t>37</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ln/>
        </p:spPr>
        <p:txBody>
          <a:bodyPr/>
          <a:lstStyle/>
          <a:p>
            <a:pPr eaLnBrk="1" hangingPunct="1">
              <a:defRPr/>
            </a:pPr>
            <a:r>
              <a:rPr lang="en-US" dirty="0" smtClean="0">
                <a:latin typeface="Arial" charset="0"/>
              </a:rPr>
              <a:t>Figure 3.23 Variation in </a:t>
            </a:r>
            <a:r>
              <a:rPr lang="en-US" dirty="0" err="1" smtClean="0">
                <a:latin typeface="Arial" charset="0"/>
              </a:rPr>
              <a:t>mollusc</a:t>
            </a:r>
            <a:r>
              <a:rPr lang="en-US" dirty="0" smtClean="0">
                <a:latin typeface="Arial" charset="0"/>
              </a:rPr>
              <a:t> eyes</a:t>
            </a:r>
          </a:p>
          <a:p>
            <a:pPr marL="228600" indent="-228600" eaLnBrk="1" hangingPunct="1">
              <a:buFontTx/>
              <a:buAutoNum type="alphaLcParenBoth"/>
              <a:defRPr/>
            </a:pPr>
            <a:r>
              <a:rPr lang="en-US" dirty="0" smtClean="0">
                <a:latin typeface="Arial" charset="0"/>
              </a:rPr>
              <a:t>A pigment spot; (b) a simple pigment cup; (c) the simple optic cup found in abalone; (d) the complex </a:t>
            </a:r>
            <a:r>
              <a:rPr lang="en-US" dirty="0" err="1" smtClean="0">
                <a:latin typeface="Arial" charset="0"/>
              </a:rPr>
              <a:t>lensed</a:t>
            </a:r>
            <a:r>
              <a:rPr lang="en-US" dirty="0" smtClean="0">
                <a:latin typeface="Arial" charset="0"/>
              </a:rPr>
              <a:t> eyes of a marine snail called </a:t>
            </a:r>
            <a:r>
              <a:rPr lang="en-US" i="1" dirty="0" err="1" smtClean="0">
                <a:latin typeface="Arial" charset="0"/>
              </a:rPr>
              <a:t>Littorina</a:t>
            </a:r>
            <a:r>
              <a:rPr lang="en-US" dirty="0" smtClean="0">
                <a:latin typeface="Arial" charset="0"/>
              </a:rPr>
              <a:t> and the octopus. Pigmented cells are shown in color. From </a:t>
            </a:r>
            <a:r>
              <a:rPr lang="en-US" dirty="0" err="1" smtClean="0">
                <a:latin typeface="Arial" charset="0"/>
              </a:rPr>
              <a:t>Brusca</a:t>
            </a:r>
            <a:r>
              <a:rPr lang="en-US" dirty="0" smtClean="0">
                <a:latin typeface="Arial" charset="0"/>
              </a:rPr>
              <a:t> and </a:t>
            </a:r>
            <a:r>
              <a:rPr lang="en-US" dirty="0" err="1" smtClean="0">
                <a:latin typeface="Arial" charset="0"/>
              </a:rPr>
              <a:t>Brusca</a:t>
            </a:r>
            <a:r>
              <a:rPr lang="en-US" dirty="0" smtClean="0">
                <a:latin typeface="Arial" charset="0"/>
              </a:rPr>
              <a:t> 1990.</a:t>
            </a:r>
          </a:p>
          <a:p>
            <a:pPr>
              <a:defRPr/>
            </a:pPr>
            <a:r>
              <a:rPr lang="en-US" dirty="0" smtClean="0">
                <a:latin typeface="Arial" charset="0"/>
                <a:cs typeface="Arial" charset="0"/>
              </a:rPr>
              <a:t>Here's how some scientists think some eyes may have evolved: </a:t>
            </a:r>
          </a:p>
          <a:p>
            <a:pPr>
              <a:defRPr/>
            </a:pPr>
            <a:endParaRPr lang="en-US" dirty="0" smtClean="0">
              <a:latin typeface="Arial" charset="0"/>
              <a:cs typeface="Arial" charset="0"/>
            </a:endParaRPr>
          </a:p>
          <a:p>
            <a:pPr>
              <a:defRPr/>
            </a:pPr>
            <a:r>
              <a:rPr lang="en-US" dirty="0" smtClean="0">
                <a:latin typeface="Arial" charset="0"/>
                <a:cs typeface="Arial" charset="0"/>
              </a:rPr>
              <a:t>The simple light-sensitive spot on the skin of some ancestral creature gave it some tiny survival advantage, perhaps allowing it to evade a predator. </a:t>
            </a:r>
          </a:p>
          <a:p>
            <a:pPr>
              <a:defRPr/>
            </a:pPr>
            <a:endParaRPr lang="en-US" dirty="0" smtClean="0">
              <a:latin typeface="Arial" charset="0"/>
              <a:cs typeface="Arial" charset="0"/>
            </a:endParaRPr>
          </a:p>
          <a:p>
            <a:pPr>
              <a:defRPr/>
            </a:pPr>
            <a:r>
              <a:rPr lang="en-US" dirty="0" smtClean="0">
                <a:latin typeface="Arial" charset="0"/>
                <a:cs typeface="Arial" charset="0"/>
              </a:rPr>
              <a:t>Random changes then created a depression in the light-sensitive patch, a deepening pit that made "vision" a little sharper. At the same time, the pit's opening gradually narrowed, so light entered through a small aperture, like a pinhole camera. </a:t>
            </a:r>
            <a:br>
              <a:rPr lang="en-US" dirty="0" smtClean="0">
                <a:latin typeface="Arial" charset="0"/>
                <a:cs typeface="Arial" charset="0"/>
              </a:rPr>
            </a:br>
            <a:r>
              <a:rPr lang="en-US" dirty="0" smtClean="0">
                <a:latin typeface="Arial" charset="0"/>
                <a:cs typeface="Arial" charset="0"/>
              </a:rPr>
              <a:t/>
            </a:r>
            <a:br>
              <a:rPr lang="en-US" dirty="0" smtClean="0">
                <a:latin typeface="Arial" charset="0"/>
                <a:cs typeface="Arial" charset="0"/>
              </a:rPr>
            </a:br>
            <a:r>
              <a:rPr lang="en-US" dirty="0" smtClean="0">
                <a:latin typeface="Arial" charset="0"/>
                <a:cs typeface="Arial" charset="0"/>
              </a:rPr>
              <a:t>Every change had to confer a survival advantage, no matter how slight. Eventually, the light-sensitive spot evolved into a retina, the layer of cells and pigment at the back of the human eye. </a:t>
            </a:r>
          </a:p>
          <a:p>
            <a:pPr>
              <a:defRPr/>
            </a:pPr>
            <a:endParaRPr lang="en-US" dirty="0" smtClean="0">
              <a:latin typeface="Arial" charset="0"/>
              <a:cs typeface="Arial" charset="0"/>
            </a:endParaRPr>
          </a:p>
          <a:p>
            <a:pPr>
              <a:defRPr/>
            </a:pPr>
            <a:r>
              <a:rPr lang="en-US" dirty="0" smtClean="0">
                <a:latin typeface="Arial" charset="0"/>
                <a:cs typeface="Arial" charset="0"/>
              </a:rPr>
              <a:t>Over time a lens formed at the front of the eye. It could have arisen as a double-layered transparent tissue containing increasing amounts of liquid that gave it the convex curvature of the human eye. </a:t>
            </a:r>
            <a:br>
              <a:rPr lang="en-US" dirty="0" smtClean="0">
                <a:latin typeface="Arial" charset="0"/>
                <a:cs typeface="Arial" charset="0"/>
              </a:rPr>
            </a:br>
            <a:r>
              <a:rPr lang="en-US" dirty="0" smtClean="0">
                <a:latin typeface="Arial" charset="0"/>
                <a:cs typeface="Arial" charset="0"/>
              </a:rPr>
              <a:t/>
            </a:r>
            <a:br>
              <a:rPr lang="en-US" dirty="0" smtClean="0">
                <a:latin typeface="Arial" charset="0"/>
                <a:cs typeface="Arial" charset="0"/>
              </a:rPr>
            </a:br>
            <a:r>
              <a:rPr lang="en-US" dirty="0" smtClean="0">
                <a:latin typeface="Arial" charset="0"/>
                <a:cs typeface="Arial" charset="0"/>
              </a:rPr>
              <a:t>In fact, eyes corresponding to every stage in this sequence have been found in existing living species. The existence of this range of less complex light-sensitive structures supports scientists' hypotheses about how complex eyes like ours could evolve. </a:t>
            </a:r>
          </a:p>
          <a:p>
            <a:pPr>
              <a:defRPr/>
            </a:pPr>
            <a:endParaRPr lang="en-US" dirty="0" smtClean="0">
              <a:latin typeface="Arial" charset="0"/>
              <a:cs typeface="Arial" charset="0"/>
            </a:endParaRPr>
          </a:p>
          <a:p>
            <a:pPr>
              <a:defRPr/>
            </a:pPr>
            <a:r>
              <a:rPr lang="en-US" dirty="0" smtClean="0">
                <a:latin typeface="Arial" charset="0"/>
                <a:cs typeface="Arial" charset="0"/>
              </a:rPr>
              <a:t>The first animals with anything resembling an eye lived about 550 million years ago. And, according to one scientist's calculations, only 364,000 years would have been needed for a camera-like eye to evolve from a light-sensitive patch. </a:t>
            </a:r>
            <a:endParaRPr lang="en-US" dirty="0"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4CF03466-6D38-4233-8BD1-0BB97A66A6FD}" type="slidenum">
              <a:rPr lang="en-US" smtClean="0">
                <a:latin typeface="Times" pitchFamily="48" charset="0"/>
              </a:rPr>
              <a:pPr/>
              <a:t>38</a:t>
            </a:fld>
            <a:endParaRPr lang="en-US" smtClean="0">
              <a:latin typeface="Times" pitchFamily="48"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w="9525"/>
        </p:spPr>
        <p:txBody>
          <a:bodyPr/>
          <a:lstStyle/>
          <a:p>
            <a:pPr eaLnBrk="1" hangingPunct="1"/>
            <a:endParaRPr lang="en-US" smtClean="0">
              <a:latin typeface="Times" pitchFamily="4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smtClean="0"/>
              <a:t>Increased blood pressure was selective factor</a:t>
            </a:r>
          </a:p>
        </p:txBody>
      </p:sp>
      <p:sp>
        <p:nvSpPr>
          <p:cNvPr id="88068" name="Slide Number Placeholder 3"/>
          <p:cNvSpPr>
            <a:spLocks noGrp="1"/>
          </p:cNvSpPr>
          <p:nvPr>
            <p:ph type="sldNum" sz="quarter" idx="5"/>
          </p:nvPr>
        </p:nvSpPr>
        <p:spPr>
          <a:noFill/>
        </p:spPr>
        <p:txBody>
          <a:bodyPr/>
          <a:lstStyle/>
          <a:p>
            <a:fld id="{DF7FB5B0-090F-4FB1-900E-2A1E813DD53A}"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58A50A4-A876-40F7-BF9D-97ACF18986CD}" type="slidenum">
              <a:rPr lang="en-US" smtClean="0"/>
              <a:pPr/>
              <a:t>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latin typeface="Arial" charset="0"/>
              </a:rPr>
              <a:t>Chapter 3 Opener Survival of the fattest</a:t>
            </a:r>
          </a:p>
          <a:p>
            <a:pPr eaLnBrk="1" hangingPunct="1"/>
            <a:r>
              <a:rPr lang="en-US" smtClean="0">
                <a:latin typeface="Arial" charset="0"/>
              </a:rPr>
              <a:t>The photo shows a pack of African wild dogs bringing down an impala. Data gathered by Alistair Pole and colleagues (2003) show that wild dogs prey on the skinniest, weakest impala. The graph shows, for different times of year, the mean amount of stored fat in the bone marrow of impala taken by wild dogs versus a random sample of impala.</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D575FD1-4BB7-47FA-9800-1719092071CB}" type="slidenum">
              <a:rPr lang="en-US" smtClean="0"/>
              <a:pPr/>
              <a:t>40</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latin typeface="Arial" charset="0"/>
              </a:rPr>
              <a:t>Figure 3.24 Eukaryotic flagella</a:t>
            </a:r>
          </a:p>
          <a:p>
            <a:pPr eaLnBrk="1" hangingPunct="1"/>
            <a:r>
              <a:rPr lang="en-US" smtClean="0">
                <a:latin typeface="Arial" charset="0"/>
              </a:rPr>
              <a:t>(a) An electron micrograph showing a cross section through a flagellum of the single-celled alga </a:t>
            </a:r>
            <a:r>
              <a:rPr lang="en-US" i="1" smtClean="0">
                <a:latin typeface="Arial" charset="0"/>
              </a:rPr>
              <a:t>Chlamydomonas</a:t>
            </a:r>
            <a:r>
              <a:rPr lang="en-US" smtClean="0">
                <a:latin typeface="Arial" charset="0"/>
              </a:rPr>
              <a:t>. Scale bar = 100nm. (b) An interpretive drawing showing the individual components of the flagellum in (a). (c) A cross section through the flagellum of an eel sperm. See text for explanation. Parts (a) and (b) are from Mitchell (2000); (c) is from Woolley (1997).</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smtClean="0"/>
              <a:t>Http://en.wikipedia.org/wiki/Yersinia, pathogen, uses needle like structure to inject harmful products into the cell</a:t>
            </a:r>
          </a:p>
          <a:p>
            <a:endParaRPr lang="en-US" smtClean="0"/>
          </a:p>
          <a:p>
            <a:endParaRPr lang="en-US" smtClean="0"/>
          </a:p>
          <a:p>
            <a:r>
              <a:rPr lang="en-US" smtClean="0"/>
              <a:t>Stated directly, the TTSS does its dirty work using a handful of proteins from the base of the flagellum. From the evolutionary point of view, this relationship is hardly surprising. In fact, it's to be expected that the opportunism of evolutionary processes would mix and match proteins to produce new and novel functions. According to the doctrine of irreducible complexity, however, this should not be possible. If the flagellum is indeed irreducibly complex, then removing just one part, let alone 10 or 15, should render what remains "by definition nonfunctional." Yet the TTSS is indeed fully-functional, even though it is missing most of the parts of the flagellum. The TTSS may be bad news for us, but for the bacteria that possess it, it is a truly valuable biochemical machine.</a:t>
            </a:r>
          </a:p>
          <a:p>
            <a:r>
              <a:rPr lang="en-US" smtClean="0"/>
              <a:t>The existence of the TTSS in a wide variety of bacteria demonstrates that a small portion of the "irreducibly complex" flagellum can indeed carry out an important biological function. Since such a function is clearly favored by natural selection, the contention that the flagellum must be fully-assembled before any of its component parts can be useful is obviously incorrect. What this means is that the argument for intelligent design of the flagellum has failed. </a:t>
            </a:r>
          </a:p>
          <a:p>
            <a:endParaRPr lang="en-US" smtClean="0"/>
          </a:p>
        </p:txBody>
      </p:sp>
      <p:sp>
        <p:nvSpPr>
          <p:cNvPr id="86020" name="Slide Number Placeholder 3"/>
          <p:cNvSpPr>
            <a:spLocks noGrp="1"/>
          </p:cNvSpPr>
          <p:nvPr>
            <p:ph type="sldNum" sz="quarter" idx="5"/>
          </p:nvPr>
        </p:nvSpPr>
        <p:spPr>
          <a:noFill/>
        </p:spPr>
        <p:txBody>
          <a:bodyPr/>
          <a:lstStyle/>
          <a:p>
            <a:fld id="{4330B189-B228-45B9-976F-DAFF660ADCF8}"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96985CD-332E-49D7-8CE7-35DD05808012}" type="slidenum">
              <a:rPr lang="en-US" smtClean="0"/>
              <a:pPr/>
              <a:t>42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latin typeface="Arial" charset="0"/>
              </a:rPr>
              <a:t>Figure 3.25 Gene co-option in the crystallins of animal eye lenses</a:t>
            </a:r>
          </a:p>
          <a:p>
            <a:pPr eaLnBrk="1" hangingPunct="1"/>
            <a:r>
              <a:rPr lang="en-US" smtClean="0">
                <a:latin typeface="Arial" charset="0"/>
              </a:rPr>
              <a:t>Crystallin proteins are major components of the lenses in animal eyes. All are derived from proteins with other functions. In some cases crystallins are encoded by duplicates of the genes for the proteins they are derived from; in other cases crystallins are encoded by the same genes. This phylogeny shows the evolutionary relationships among a variety of animals. The color-coded Greek letters indicate the crystallins found in the lenses of each animal. The table lists the proteins the various crystallins are derived from. Redrawn from True and Carroll 2002.</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C9D8E5D-4BDB-4850-A0E1-418BAFABC201}" type="slidenum">
              <a:rPr lang="en-US" smtClean="0"/>
              <a:pPr/>
              <a:t>43</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B6E4846-0A88-4A79-B107-4B66E55475C1}" type="slidenum">
              <a:rPr lang="en-US" smtClean="0"/>
              <a:pPr/>
              <a:t>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latin typeface="Arial" charset="0"/>
              </a:rPr>
              <a:t>Figure 3.1 Wild and domestic tomatoes</a:t>
            </a:r>
          </a:p>
          <a:p>
            <a:pPr eaLnBrk="1" hangingPunct="1"/>
            <a:r>
              <a:rPr lang="en-US" smtClean="0">
                <a:latin typeface="Arial" charset="0"/>
              </a:rPr>
              <a:t>Wild tomatoes have tiny fruit, like that of the currant tomato on the left. Domestic tomatoes are descended from tiny-fruited ancestors, but as a result of artificial selection have large fruit, like that of the Red Giant on the right. From Frary et al. (2000).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9035C81-C347-4DCB-97D9-F1B89B22B392}" type="slidenum">
              <a:rPr lang="en-US" smtClean="0"/>
              <a:pPr/>
              <a:t>6</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latin typeface="Arial" charset="0"/>
              </a:rPr>
              <a:t>Figure 3.2 A genetically determined difference in fruit size. Genetics is the one of the keys in Darwin’s concept of evolution through Natural selection.</a:t>
            </a:r>
          </a:p>
          <a:p>
            <a:pPr eaLnBrk="1" hangingPunct="1"/>
            <a:r>
              <a:rPr lang="en-US" smtClean="0">
                <a:latin typeface="Arial" charset="0"/>
              </a:rPr>
              <a:t>These tomatoes are from sibling plants. The one on the left carries only domestic alleles of the </a:t>
            </a:r>
            <a:r>
              <a:rPr lang="en-US" i="1" smtClean="0">
                <a:latin typeface="Arial" charset="0"/>
              </a:rPr>
              <a:t>fw2.2</a:t>
            </a:r>
            <a:r>
              <a:rPr lang="en-US" smtClean="0">
                <a:latin typeface="Arial" charset="0"/>
              </a:rPr>
              <a:t> gene. The one on the right carries, in addition, copies of the wild allele. The </a:t>
            </a:r>
            <a:r>
              <a:rPr lang="en-US" i="1" smtClean="0">
                <a:latin typeface="Arial" charset="0"/>
              </a:rPr>
              <a:t>fw2.2</a:t>
            </a:r>
            <a:r>
              <a:rPr lang="en-US" smtClean="0">
                <a:latin typeface="Arial" charset="0"/>
              </a:rPr>
              <a:t> gene encodes a protein that represses fruit growth. From Frary et al. (2000).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FBC4534-82C7-41E9-92C8-FFC0DB025AD1}" type="slidenum">
              <a:rPr lang="en-US" smtClean="0"/>
              <a:pPr/>
              <a:t>7</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6576EAE-787D-4000-9944-105E196F8848}" type="slidenum">
              <a:rPr lang="en-US" smtClean="0"/>
              <a:pPr/>
              <a:t>8</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latin typeface="Arial" charset="0"/>
              </a:rPr>
              <a:t>Figure 3.3 Wild and domestic varieties of </a:t>
            </a:r>
            <a:r>
              <a:rPr lang="en-US" i="1" dirty="0" err="1" smtClean="0">
                <a:latin typeface="Arial" charset="0"/>
              </a:rPr>
              <a:t>Brassica</a:t>
            </a:r>
            <a:r>
              <a:rPr lang="en-US" i="1" dirty="0" smtClean="0">
                <a:latin typeface="Arial" charset="0"/>
              </a:rPr>
              <a:t> </a:t>
            </a:r>
            <a:r>
              <a:rPr lang="en-US" i="1" dirty="0" err="1" smtClean="0">
                <a:latin typeface="Arial" charset="0"/>
              </a:rPr>
              <a:t>oleracea</a:t>
            </a:r>
            <a:endParaRPr lang="en-US" i="1" dirty="0" smtClean="0">
              <a:latin typeface="Arial" charset="0"/>
            </a:endParaRPr>
          </a:p>
          <a:p>
            <a:pPr eaLnBrk="1" hangingPunct="1"/>
            <a:r>
              <a:rPr lang="en-US" dirty="0" smtClean="0">
                <a:latin typeface="Arial" charset="0"/>
              </a:rPr>
              <a:t>Cauliflower (</a:t>
            </a:r>
            <a:r>
              <a:rPr lang="en-US" i="1" dirty="0" err="1" smtClean="0">
                <a:latin typeface="Arial" charset="0"/>
              </a:rPr>
              <a:t>Brassica</a:t>
            </a:r>
            <a:r>
              <a:rPr lang="en-US" i="1" dirty="0" smtClean="0">
                <a:latin typeface="Arial" charset="0"/>
              </a:rPr>
              <a:t> </a:t>
            </a:r>
            <a:r>
              <a:rPr lang="en-US" i="1" dirty="0" err="1" smtClean="0">
                <a:latin typeface="Arial" charset="0"/>
              </a:rPr>
              <a:t>oleracea</a:t>
            </a:r>
            <a:r>
              <a:rPr lang="en-US" i="1" dirty="0" smtClean="0">
                <a:latin typeface="Arial" charset="0"/>
              </a:rPr>
              <a:t> botrytis</a:t>
            </a:r>
            <a:r>
              <a:rPr lang="en-US" dirty="0" smtClean="0">
                <a:latin typeface="Arial" charset="0"/>
              </a:rPr>
              <a:t>), broccoli (</a:t>
            </a:r>
            <a:r>
              <a:rPr lang="en-US" i="1" dirty="0" err="1" smtClean="0">
                <a:latin typeface="Arial" charset="0"/>
              </a:rPr>
              <a:t>Brassica</a:t>
            </a:r>
            <a:r>
              <a:rPr lang="en-US" i="1" dirty="0" smtClean="0">
                <a:latin typeface="Arial" charset="0"/>
              </a:rPr>
              <a:t> </a:t>
            </a:r>
            <a:r>
              <a:rPr lang="en-US" i="1" dirty="0" err="1" smtClean="0">
                <a:latin typeface="Arial" charset="0"/>
              </a:rPr>
              <a:t>oleracea</a:t>
            </a:r>
            <a:r>
              <a:rPr lang="en-US" i="1" dirty="0" smtClean="0">
                <a:latin typeface="Arial" charset="0"/>
              </a:rPr>
              <a:t> </a:t>
            </a:r>
            <a:r>
              <a:rPr lang="en-US" i="1" dirty="0" err="1" smtClean="0">
                <a:latin typeface="Arial" charset="0"/>
              </a:rPr>
              <a:t>italica</a:t>
            </a:r>
            <a:r>
              <a:rPr lang="en-US" dirty="0" smtClean="0">
                <a:latin typeface="Arial" charset="0"/>
              </a:rPr>
              <a:t>), </a:t>
            </a:r>
            <a:r>
              <a:rPr lang="en-US" dirty="0" err="1" smtClean="0">
                <a:latin typeface="Arial" charset="0"/>
              </a:rPr>
              <a:t>brussels</a:t>
            </a:r>
            <a:r>
              <a:rPr lang="en-US" dirty="0" smtClean="0">
                <a:latin typeface="Arial" charset="0"/>
              </a:rPr>
              <a:t> sprouts (</a:t>
            </a:r>
            <a:r>
              <a:rPr lang="en-US" i="1" dirty="0" err="1" smtClean="0">
                <a:latin typeface="Arial" charset="0"/>
              </a:rPr>
              <a:t>Brassica</a:t>
            </a:r>
            <a:r>
              <a:rPr lang="en-US" i="1" dirty="0" smtClean="0">
                <a:latin typeface="Arial" charset="0"/>
              </a:rPr>
              <a:t> </a:t>
            </a:r>
            <a:r>
              <a:rPr lang="en-US" i="1" dirty="0" err="1" smtClean="0">
                <a:latin typeface="Arial" charset="0"/>
              </a:rPr>
              <a:t>oleracea</a:t>
            </a:r>
            <a:r>
              <a:rPr lang="en-US" i="1" dirty="0" smtClean="0">
                <a:latin typeface="Arial" charset="0"/>
              </a:rPr>
              <a:t> </a:t>
            </a:r>
            <a:r>
              <a:rPr lang="en-US" i="1" dirty="0" err="1" smtClean="0">
                <a:latin typeface="Arial" charset="0"/>
              </a:rPr>
              <a:t>gemmifera</a:t>
            </a:r>
            <a:r>
              <a:rPr lang="en-US" dirty="0" smtClean="0">
                <a:latin typeface="Arial" charset="0"/>
              </a:rPr>
              <a:t>), kale (</a:t>
            </a:r>
            <a:r>
              <a:rPr lang="en-US" i="1" dirty="0" err="1" smtClean="0">
                <a:latin typeface="Arial" charset="0"/>
              </a:rPr>
              <a:t>Brassica</a:t>
            </a:r>
            <a:r>
              <a:rPr lang="en-US" i="1" dirty="0" smtClean="0">
                <a:latin typeface="Arial" charset="0"/>
              </a:rPr>
              <a:t> </a:t>
            </a:r>
            <a:r>
              <a:rPr lang="en-US" i="1" dirty="0" err="1" smtClean="0">
                <a:latin typeface="Arial" charset="0"/>
              </a:rPr>
              <a:t>oleracea</a:t>
            </a:r>
            <a:r>
              <a:rPr lang="en-US" i="1" dirty="0" smtClean="0">
                <a:latin typeface="Arial" charset="0"/>
              </a:rPr>
              <a:t> </a:t>
            </a:r>
            <a:r>
              <a:rPr lang="en-US" i="1" dirty="0" err="1" smtClean="0">
                <a:latin typeface="Arial" charset="0"/>
              </a:rPr>
              <a:t>acephala</a:t>
            </a:r>
            <a:r>
              <a:rPr lang="en-US" dirty="0" smtClean="0">
                <a:latin typeface="Arial" charset="0"/>
              </a:rPr>
              <a:t>), and kohlrabi (</a:t>
            </a:r>
            <a:r>
              <a:rPr lang="en-US" i="1" dirty="0" err="1" smtClean="0">
                <a:latin typeface="Arial" charset="0"/>
              </a:rPr>
              <a:t>Brassica</a:t>
            </a:r>
            <a:r>
              <a:rPr lang="en-US" i="1" dirty="0" smtClean="0">
                <a:latin typeface="Arial" charset="0"/>
              </a:rPr>
              <a:t> </a:t>
            </a:r>
            <a:r>
              <a:rPr lang="en-US" i="1" dirty="0" err="1" smtClean="0">
                <a:latin typeface="Arial" charset="0"/>
              </a:rPr>
              <a:t>oleracea</a:t>
            </a:r>
            <a:r>
              <a:rPr lang="en-US" i="1" dirty="0" smtClean="0">
                <a:latin typeface="Arial" charset="0"/>
              </a:rPr>
              <a:t> </a:t>
            </a:r>
            <a:r>
              <a:rPr lang="en-US" i="1" dirty="0" err="1" smtClean="0">
                <a:latin typeface="Arial" charset="0"/>
              </a:rPr>
              <a:t>gongylodes</a:t>
            </a:r>
            <a:r>
              <a:rPr lang="en-US" dirty="0" smtClean="0">
                <a:latin typeface="Arial" charset="0"/>
              </a:rPr>
              <a:t>) are all derived from wild cabbage (</a:t>
            </a:r>
            <a:r>
              <a:rPr lang="en-US" i="1" dirty="0" err="1" smtClean="0">
                <a:latin typeface="Arial" charset="0"/>
              </a:rPr>
              <a:t>Brassica</a:t>
            </a:r>
            <a:r>
              <a:rPr lang="en-US" i="1" dirty="0" smtClean="0">
                <a:latin typeface="Arial" charset="0"/>
              </a:rPr>
              <a:t> </a:t>
            </a:r>
            <a:r>
              <a:rPr lang="en-US" i="1" dirty="0" err="1" smtClean="0">
                <a:latin typeface="Arial" charset="0"/>
              </a:rPr>
              <a:t>oleracea</a:t>
            </a:r>
            <a:r>
              <a:rPr lang="en-US" i="1" dirty="0" smtClean="0">
                <a:latin typeface="Arial" charset="0"/>
              </a:rPr>
              <a:t> </a:t>
            </a:r>
            <a:r>
              <a:rPr lang="en-US" i="1" dirty="0" err="1" smtClean="0">
                <a:latin typeface="Arial" charset="0"/>
              </a:rPr>
              <a:t>oleracea</a:t>
            </a:r>
            <a:r>
              <a:rPr lang="en-US" dirty="0" smtClean="0">
                <a:latin typeface="Arial" charset="0"/>
              </a:rPr>
              <a:t>). After </a:t>
            </a:r>
            <a:r>
              <a:rPr lang="en-US" dirty="0" err="1" smtClean="0">
                <a:latin typeface="Arial" charset="0"/>
              </a:rPr>
              <a:t>Niklaus</a:t>
            </a:r>
            <a:r>
              <a:rPr lang="en-US" dirty="0" smtClean="0">
                <a:latin typeface="Arial" charset="0"/>
              </a:rPr>
              <a:t> (1997</a:t>
            </a:r>
            <a:r>
              <a:rPr lang="en-US" dirty="0" smtClean="0">
                <a:latin typeface="Arial" charset="0"/>
              </a:rPr>
              <a:t>).</a:t>
            </a:r>
          </a:p>
          <a:p>
            <a:pPr eaLnBrk="1" hangingPunct="1"/>
            <a:endParaRPr lang="en-US" dirty="0" smtClean="0">
              <a:latin typeface="Arial" charset="0"/>
            </a:endParaRPr>
          </a:p>
          <a:p>
            <a:pPr eaLnBrk="1" hangingPunct="1"/>
            <a:r>
              <a:rPr lang="en-US" dirty="0" smtClean="0">
                <a:latin typeface="Arial" charset="0"/>
              </a:rPr>
              <a:t>Why don’t we see the same traits in wild relatives?</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B969548-3813-4423-8406-02F0BAB115CE}" type="slidenum">
              <a:rPr lang="en-US" smtClean="0"/>
              <a:pPr/>
              <a:t>9</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latin typeface="Arial" charset="0"/>
              </a:rPr>
              <a:t>How is it possible to respond to selection beyond the original population range?</a:t>
            </a:r>
          </a:p>
          <a:p>
            <a:pPr eaLnBrk="1" hangingPunct="1"/>
            <a:r>
              <a:rPr lang="en-US" smtClean="0">
                <a:latin typeface="Arial" charset="0"/>
              </a:rPr>
              <a:t>Figure 3.18 Persistent long-term selection can result in dramatic changes in traits</a:t>
            </a:r>
          </a:p>
          <a:p>
            <a:pPr eaLnBrk="1" hangingPunct="1"/>
            <a:r>
              <a:rPr lang="en-US" smtClean="0">
                <a:latin typeface="Arial" charset="0"/>
              </a:rPr>
              <a:t>These data, from the Illinois Long-Term Selection Experiment, document the increase in oil content in corn kernels during 100 generations of artificial selection. The average for the 100th generation lies far outside the range of the founding generation. Modified from Moose et al. (2004).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F05F10-4FE8-4C13-851E-845880FFB30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82B500-3B40-42BA-B124-151D6EFDB3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1B2195-C356-40AA-8A30-BCF67CF783E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9642D2-8C31-4453-BD9F-0E4F13FD52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53C0A9-9197-46FE-82C4-493384222BF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7A52E9-3344-4A00-B078-06B1B77600C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5936BC-96A7-4DA0-9E83-4F6F46C28E6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EBEBA7-D23B-4DFF-8881-1493F2649B2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A0D1FB-9766-4282-BF55-B3ACFF3DD47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511C0D-96E8-442B-91DE-F1873064D3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AAA4C2-3045-4010-970F-BCCA5E76769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7D82067-6CDD-4CAD-85B6-05DEDE93EC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48" charset="0"/>
        </a:defRPr>
      </a:lvl2pPr>
      <a:lvl3pPr algn="ctr" rtl="0" eaLnBrk="0" fontAlgn="base" hangingPunct="0">
        <a:spcBef>
          <a:spcPct val="0"/>
        </a:spcBef>
        <a:spcAft>
          <a:spcPct val="0"/>
        </a:spcAft>
        <a:defRPr sz="4400">
          <a:solidFill>
            <a:schemeClr val="tx2"/>
          </a:solidFill>
          <a:latin typeface="Times" pitchFamily="48" charset="0"/>
        </a:defRPr>
      </a:lvl3pPr>
      <a:lvl4pPr algn="ctr" rtl="0" eaLnBrk="0" fontAlgn="base" hangingPunct="0">
        <a:spcBef>
          <a:spcPct val="0"/>
        </a:spcBef>
        <a:spcAft>
          <a:spcPct val="0"/>
        </a:spcAft>
        <a:defRPr sz="4400">
          <a:solidFill>
            <a:schemeClr val="tx2"/>
          </a:solidFill>
          <a:latin typeface="Times" pitchFamily="48" charset="0"/>
        </a:defRPr>
      </a:lvl4pPr>
      <a:lvl5pPr algn="ctr" rtl="0" eaLnBrk="0" fontAlgn="base" hangingPunct="0">
        <a:spcBef>
          <a:spcPct val="0"/>
        </a:spcBef>
        <a:spcAft>
          <a:spcPct val="0"/>
        </a:spcAft>
        <a:defRPr sz="4400">
          <a:solidFill>
            <a:schemeClr val="tx2"/>
          </a:solidFill>
          <a:latin typeface="Times" pitchFamily="48" charset="0"/>
        </a:defRPr>
      </a:lvl5pPr>
      <a:lvl6pPr marL="457200" algn="ctr" rtl="0" fontAlgn="base">
        <a:spcBef>
          <a:spcPct val="0"/>
        </a:spcBef>
        <a:spcAft>
          <a:spcPct val="0"/>
        </a:spcAft>
        <a:defRPr sz="4400">
          <a:solidFill>
            <a:schemeClr val="tx2"/>
          </a:solidFill>
          <a:latin typeface="Times" pitchFamily="48" charset="0"/>
        </a:defRPr>
      </a:lvl6pPr>
      <a:lvl7pPr marL="914400" algn="ctr" rtl="0" fontAlgn="base">
        <a:spcBef>
          <a:spcPct val="0"/>
        </a:spcBef>
        <a:spcAft>
          <a:spcPct val="0"/>
        </a:spcAft>
        <a:defRPr sz="4400">
          <a:solidFill>
            <a:schemeClr val="tx2"/>
          </a:solidFill>
          <a:latin typeface="Times" pitchFamily="48" charset="0"/>
        </a:defRPr>
      </a:lvl7pPr>
      <a:lvl8pPr marL="1371600" algn="ctr" rtl="0" fontAlgn="base">
        <a:spcBef>
          <a:spcPct val="0"/>
        </a:spcBef>
        <a:spcAft>
          <a:spcPct val="0"/>
        </a:spcAft>
        <a:defRPr sz="4400">
          <a:solidFill>
            <a:schemeClr val="tx2"/>
          </a:solidFill>
          <a:latin typeface="Times" pitchFamily="48" charset="0"/>
        </a:defRPr>
      </a:lvl8pPr>
      <a:lvl9pPr marL="1828800" algn="ctr" rtl="0" fontAlgn="base">
        <a:spcBef>
          <a:spcPct val="0"/>
        </a:spcBef>
        <a:spcAft>
          <a:spcPct val="0"/>
        </a:spcAft>
        <a:defRPr sz="4400">
          <a:solidFill>
            <a:schemeClr val="tx2"/>
          </a:solidFill>
          <a:latin typeface="Times" pitchFamily="4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0" y="117475"/>
            <a:ext cx="9471025" cy="6740525"/>
          </a:xfrm>
          <a:prstGeom prst="rect">
            <a:avLst/>
          </a:prstGeom>
          <a:noFill/>
          <a:ln w="9525">
            <a:noFill/>
            <a:miter lim="800000"/>
            <a:headEnd/>
            <a:tailEnd/>
          </a:ln>
        </p:spPr>
        <p:txBody>
          <a:bodyPr>
            <a:spAutoFit/>
          </a:bodyPr>
          <a:lstStyle/>
          <a:p>
            <a:pPr marL="609600" indent="-609600"/>
            <a:r>
              <a:rPr lang="en-US" b="1">
                <a:latin typeface="Arial" charset="0"/>
                <a:cs typeface="Arial" charset="0"/>
              </a:rPr>
              <a:t>Darwinian Natural Selection</a:t>
            </a:r>
          </a:p>
          <a:p>
            <a:pPr marL="609600" indent="-609600"/>
            <a:endParaRPr lang="en-US">
              <a:latin typeface="Arial" charset="0"/>
              <a:cs typeface="Arial" charset="0"/>
            </a:endParaRPr>
          </a:p>
          <a:p>
            <a:pPr marL="609600" indent="-609600">
              <a:buFontTx/>
              <a:buAutoNum type="romanUcPeriod"/>
            </a:pPr>
            <a:r>
              <a:rPr lang="en-US" b="1">
                <a:latin typeface="Arial" charset="0"/>
                <a:cs typeface="Arial" charset="0"/>
              </a:rPr>
              <a:t>Motivation</a:t>
            </a:r>
          </a:p>
          <a:p>
            <a:pPr marL="609600" indent="-609600"/>
            <a:endParaRPr lang="en-US">
              <a:latin typeface="Arial" charset="0"/>
              <a:cs typeface="Arial" charset="0"/>
            </a:endParaRPr>
          </a:p>
          <a:p>
            <a:pPr marL="609600" indent="-609600"/>
            <a:r>
              <a:rPr lang="en-US">
                <a:latin typeface="Arial" charset="0"/>
                <a:cs typeface="Arial" charset="0"/>
              </a:rPr>
              <a:t>Most powerful mode of evolution</a:t>
            </a:r>
          </a:p>
          <a:p>
            <a:pPr marL="609600" indent="-609600"/>
            <a:r>
              <a:rPr lang="en-US">
                <a:latin typeface="Arial" charset="0"/>
                <a:cs typeface="Arial" charset="0"/>
              </a:rPr>
              <a:t>Explains observation of Descent with Modification</a:t>
            </a:r>
          </a:p>
          <a:p>
            <a:pPr marL="609600" indent="-609600"/>
            <a:endParaRPr lang="en-US">
              <a:latin typeface="Arial" charset="0"/>
              <a:cs typeface="Arial" charset="0"/>
            </a:endParaRPr>
          </a:p>
          <a:p>
            <a:pPr marL="609600" indent="-609600"/>
            <a:r>
              <a:rPr lang="en-US">
                <a:latin typeface="Arial" charset="0"/>
                <a:cs typeface="Arial" charset="0"/>
              </a:rPr>
              <a:t>Nonrandom survivorship/reproduction of individuals based on particular features of their phenotype. </a:t>
            </a:r>
          </a:p>
          <a:p>
            <a:pPr marL="609600" indent="-609600"/>
            <a:r>
              <a:rPr lang="en-US">
                <a:latin typeface="Arial" charset="0"/>
                <a:cs typeface="Arial" charset="0"/>
              </a:rPr>
              <a:t>Any environmental agent may be the cause of natural selection</a:t>
            </a:r>
          </a:p>
          <a:p>
            <a:pPr marL="609600" indent="-609600"/>
            <a:endParaRPr lang="en-US">
              <a:latin typeface="Arial" charset="0"/>
              <a:cs typeface="Arial" charset="0"/>
            </a:endParaRPr>
          </a:p>
          <a:p>
            <a:pPr marL="609600" indent="-609600"/>
            <a:r>
              <a:rPr lang="en-US">
                <a:latin typeface="Arial" charset="0"/>
                <a:cs typeface="Arial" charset="0"/>
              </a:rPr>
              <a:t>Evolution through natural selection:</a:t>
            </a:r>
          </a:p>
          <a:p>
            <a:pPr marL="609600" indent="-609600"/>
            <a:r>
              <a:rPr lang="en-US">
                <a:latin typeface="Arial" charset="0"/>
                <a:cs typeface="Arial" charset="0"/>
              </a:rPr>
              <a:t>1 There is variation among individuals</a:t>
            </a:r>
          </a:p>
          <a:p>
            <a:pPr marL="609600" indent="-609600"/>
            <a:r>
              <a:rPr lang="en-US">
                <a:latin typeface="Arial" charset="0"/>
                <a:cs typeface="Arial" charset="0"/>
              </a:rPr>
              <a:t>2 Some of this variation is heritable</a:t>
            </a:r>
          </a:p>
          <a:p>
            <a:pPr marL="609600" indent="-609600"/>
            <a:r>
              <a:rPr lang="en-US">
                <a:latin typeface="Arial" charset="0"/>
                <a:cs typeface="Arial" charset="0"/>
              </a:rPr>
              <a:t>3  More individuals are born than can reproduce (some are more </a:t>
            </a:r>
          </a:p>
          <a:p>
            <a:pPr marL="609600" indent="-609600"/>
            <a:r>
              <a:rPr lang="en-US">
                <a:latin typeface="Arial" charset="0"/>
                <a:cs typeface="Arial" charset="0"/>
              </a:rPr>
              <a:t>              successful at surviving and reproducing than others)</a:t>
            </a:r>
          </a:p>
          <a:p>
            <a:pPr marL="609600" indent="-609600"/>
            <a:r>
              <a:rPr lang="en-US">
                <a:latin typeface="Arial" charset="0"/>
                <a:cs typeface="Arial" charset="0"/>
              </a:rPr>
              <a:t>4 Variation is associated with differences in survivorship and or</a:t>
            </a:r>
          </a:p>
          <a:p>
            <a:pPr marL="609600" indent="-609600"/>
            <a:r>
              <a:rPr lang="en-US">
                <a:latin typeface="Arial" charset="0"/>
                <a:cs typeface="Arial" charset="0"/>
              </a:rPr>
              <a:t>              reproduction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212725" y="117475"/>
            <a:ext cx="6592888" cy="461963"/>
          </a:xfrm>
          <a:prstGeom prst="rect">
            <a:avLst/>
          </a:prstGeom>
          <a:noFill/>
          <a:ln w="9525">
            <a:noFill/>
            <a:miter lim="800000"/>
            <a:headEnd/>
            <a:tailEnd/>
          </a:ln>
        </p:spPr>
        <p:txBody>
          <a:bodyPr wrap="none">
            <a:spAutoFit/>
          </a:bodyPr>
          <a:lstStyle/>
          <a:p>
            <a:r>
              <a:rPr lang="en-US">
                <a:latin typeface="Arial" charset="0"/>
                <a:cs typeface="Arial" charset="0"/>
              </a:rPr>
              <a:t>IV. Evolution by natural selection: greater detail</a:t>
            </a:r>
          </a:p>
        </p:txBody>
      </p:sp>
      <p:pic>
        <p:nvPicPr>
          <p:cNvPr id="4" name="Picture 57" descr="Figure_06_00_L"/>
          <p:cNvPicPr>
            <a:picLocks noChangeAspect="1" noChangeArrowheads="1"/>
          </p:cNvPicPr>
          <p:nvPr/>
        </p:nvPicPr>
        <p:blipFill>
          <a:blip r:embed="rId3" cstate="print"/>
          <a:srcRect/>
          <a:stretch>
            <a:fillRect/>
          </a:stretch>
        </p:blipFill>
        <p:spPr bwMode="auto">
          <a:xfrm>
            <a:off x="5867400" y="1371600"/>
            <a:ext cx="2775073" cy="1409700"/>
          </a:xfrm>
          <a:prstGeom prst="rect">
            <a:avLst/>
          </a:prstGeom>
          <a:noFill/>
          <a:ln w="9525">
            <a:noFill/>
            <a:miter lim="800000"/>
            <a:headEnd/>
            <a:tailEnd/>
          </a:ln>
        </p:spPr>
      </p:pic>
      <p:pic>
        <p:nvPicPr>
          <p:cNvPr id="5" name="Picture 57" descr="Figure_06_00_L"/>
          <p:cNvPicPr>
            <a:picLocks noChangeAspect="1" noChangeArrowheads="1"/>
          </p:cNvPicPr>
          <p:nvPr/>
        </p:nvPicPr>
        <p:blipFill>
          <a:blip r:embed="rId4" cstate="print"/>
          <a:srcRect/>
          <a:stretch>
            <a:fillRect/>
          </a:stretch>
        </p:blipFill>
        <p:spPr bwMode="auto">
          <a:xfrm>
            <a:off x="304800" y="1271587"/>
            <a:ext cx="4200696" cy="4672013"/>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5029200" y="2895600"/>
            <a:ext cx="4114800" cy="3689384"/>
          </a:xfrm>
          <a:prstGeom prst="rect">
            <a:avLst/>
          </a:prstGeom>
          <a:noFill/>
          <a:ln w="9525">
            <a:noFill/>
            <a:miter lim="800000"/>
            <a:headEnd/>
            <a:tailEnd/>
          </a:ln>
        </p:spPr>
      </p:pic>
      <p:sp>
        <p:nvSpPr>
          <p:cNvPr id="7" name="TextBox 6"/>
          <p:cNvSpPr txBox="1"/>
          <p:nvPr/>
        </p:nvSpPr>
        <p:spPr>
          <a:xfrm>
            <a:off x="685800" y="685800"/>
            <a:ext cx="8007320" cy="461665"/>
          </a:xfrm>
          <a:prstGeom prst="rect">
            <a:avLst/>
          </a:prstGeom>
          <a:noFill/>
        </p:spPr>
        <p:txBody>
          <a:bodyPr wrap="none" rtlCol="0">
            <a:spAutoFit/>
          </a:bodyPr>
          <a:lstStyle/>
          <a:p>
            <a:r>
              <a:rPr lang="en-US" dirty="0" smtClean="0">
                <a:latin typeface="Arial" pitchFamily="34" charset="0"/>
                <a:cs typeface="Arial" pitchFamily="34" charset="0"/>
              </a:rPr>
              <a:t>Adaptive advantage of </a:t>
            </a:r>
            <a:r>
              <a:rPr lang="en-US" dirty="0" err="1" smtClean="0">
                <a:latin typeface="Arial" pitchFamily="34" charset="0"/>
                <a:cs typeface="Arial" pitchFamily="34" charset="0"/>
              </a:rPr>
              <a:t>crypsis</a:t>
            </a:r>
            <a:r>
              <a:rPr lang="en-US" dirty="0" smtClean="0">
                <a:latin typeface="Arial" pitchFamily="34" charset="0"/>
                <a:cs typeface="Arial" pitchFamily="34" charset="0"/>
              </a:rPr>
              <a:t> for </a:t>
            </a:r>
            <a:r>
              <a:rPr lang="en-US" i="1" dirty="0" err="1" smtClean="0">
                <a:latin typeface="Arial" pitchFamily="34" charset="0"/>
                <a:cs typeface="Arial" pitchFamily="34" charset="0"/>
              </a:rPr>
              <a:t>Peromyscus</a:t>
            </a:r>
            <a:r>
              <a:rPr lang="en-US" i="1" dirty="0" smtClean="0">
                <a:latin typeface="Arial" pitchFamily="34" charset="0"/>
                <a:cs typeface="Arial" pitchFamily="34" charset="0"/>
              </a:rPr>
              <a:t> </a:t>
            </a:r>
            <a:r>
              <a:rPr lang="en-US" i="1" dirty="0" err="1" smtClean="0">
                <a:latin typeface="Arial" pitchFamily="34" charset="0"/>
                <a:cs typeface="Arial" pitchFamily="34" charset="0"/>
              </a:rPr>
              <a:t>polionotus</a:t>
            </a:r>
            <a:endParaRPr lang="en-US" i="1" dirty="0">
              <a:latin typeface="Arial" pitchFamily="34" charset="0"/>
              <a:cs typeface="Arial" pitchFamily="34" charset="0"/>
            </a:endParaRPr>
          </a:p>
        </p:txBody>
      </p:sp>
      <p:sp>
        <p:nvSpPr>
          <p:cNvPr id="8" name="TextBox 7"/>
          <p:cNvSpPr txBox="1"/>
          <p:nvPr/>
        </p:nvSpPr>
        <p:spPr>
          <a:xfrm>
            <a:off x="6262059" y="6553200"/>
            <a:ext cx="2500941" cy="307777"/>
          </a:xfrm>
          <a:prstGeom prst="rect">
            <a:avLst/>
          </a:prstGeom>
          <a:noFill/>
        </p:spPr>
        <p:txBody>
          <a:bodyPr wrap="none" rtlCol="0">
            <a:spAutoFit/>
          </a:bodyPr>
          <a:lstStyle/>
          <a:p>
            <a:r>
              <a:rPr lang="en-US" sz="1400" dirty="0" err="1" smtClean="0">
                <a:latin typeface="Arial" pitchFamily="34" charset="0"/>
                <a:cs typeface="Arial" pitchFamily="34" charset="0"/>
              </a:rPr>
              <a:t>Vignieri</a:t>
            </a:r>
            <a:r>
              <a:rPr lang="en-US" sz="1400" dirty="0" smtClean="0">
                <a:latin typeface="Arial" pitchFamily="34" charset="0"/>
                <a:cs typeface="Arial" pitchFamily="34" charset="0"/>
              </a:rPr>
              <a:t> et al. 2010, Evolution</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03_F05a"/>
          <p:cNvPicPr>
            <a:picLocks noChangeAspect="1" noChangeArrowheads="1"/>
          </p:cNvPicPr>
          <p:nvPr/>
        </p:nvPicPr>
        <p:blipFill>
          <a:blip r:embed="rId3" cstate="print"/>
          <a:srcRect/>
          <a:stretch>
            <a:fillRect/>
          </a:stretch>
        </p:blipFill>
        <p:spPr bwMode="auto">
          <a:xfrm>
            <a:off x="304800" y="406400"/>
            <a:ext cx="8531225" cy="6043613"/>
          </a:xfrm>
          <a:prstGeom prst="rect">
            <a:avLst/>
          </a:prstGeom>
          <a:noFill/>
          <a:ln w="9525">
            <a:noFill/>
            <a:miter lim="800000"/>
            <a:headEnd/>
            <a:tailEnd/>
          </a:ln>
        </p:spPr>
      </p:pic>
      <p:sp>
        <p:nvSpPr>
          <p:cNvPr id="12291" name="Text Box 3"/>
          <p:cNvSpPr txBox="1">
            <a:spLocks noChangeArrowheads="1"/>
          </p:cNvSpPr>
          <p:nvPr/>
        </p:nvSpPr>
        <p:spPr bwMode="auto">
          <a:xfrm>
            <a:off x="365125" y="-111125"/>
            <a:ext cx="7037388" cy="461963"/>
          </a:xfrm>
          <a:prstGeom prst="rect">
            <a:avLst/>
          </a:prstGeom>
          <a:noFill/>
          <a:ln w="9525">
            <a:noFill/>
            <a:miter lim="800000"/>
            <a:headEnd/>
            <a:tailEnd/>
          </a:ln>
        </p:spPr>
        <p:txBody>
          <a:bodyPr wrap="none">
            <a:spAutoFit/>
          </a:bodyPr>
          <a:lstStyle/>
          <a:p>
            <a:r>
              <a:rPr lang="en-US">
                <a:latin typeface="Arial" charset="0"/>
                <a:cs typeface="Arial" charset="0"/>
              </a:rPr>
              <a:t>V. Experimental demonstration of natural selection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03_F05b"/>
          <p:cNvPicPr>
            <a:picLocks noChangeAspect="1" noChangeArrowheads="1"/>
          </p:cNvPicPr>
          <p:nvPr/>
        </p:nvPicPr>
        <p:blipFill>
          <a:blip r:embed="rId3" cstate="print"/>
          <a:srcRect/>
          <a:stretch>
            <a:fillRect/>
          </a:stretch>
        </p:blipFill>
        <p:spPr bwMode="auto">
          <a:xfrm>
            <a:off x="304800" y="1485900"/>
            <a:ext cx="8531225" cy="389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03_F05c"/>
          <p:cNvPicPr>
            <a:picLocks noChangeAspect="1" noChangeArrowheads="1"/>
          </p:cNvPicPr>
          <p:nvPr/>
        </p:nvPicPr>
        <p:blipFill>
          <a:blip r:embed="rId3" cstate="print"/>
          <a:srcRect/>
          <a:stretch>
            <a:fillRect/>
          </a:stretch>
        </p:blipFill>
        <p:spPr bwMode="auto">
          <a:xfrm>
            <a:off x="304800" y="457200"/>
            <a:ext cx="8531225" cy="5942013"/>
          </a:xfrm>
          <a:prstGeom prst="rect">
            <a:avLst/>
          </a:prstGeom>
          <a:noFill/>
          <a:ln w="9525">
            <a:noFill/>
            <a:miter lim="800000"/>
            <a:headEnd/>
            <a:tailEnd/>
          </a:ln>
        </p:spPr>
      </p:pic>
      <p:sp>
        <p:nvSpPr>
          <p:cNvPr id="14339" name="TextBox 2"/>
          <p:cNvSpPr txBox="1">
            <a:spLocks noChangeArrowheads="1"/>
          </p:cNvSpPr>
          <p:nvPr/>
        </p:nvSpPr>
        <p:spPr bwMode="auto">
          <a:xfrm>
            <a:off x="838200" y="6396038"/>
            <a:ext cx="8010525" cy="461962"/>
          </a:xfrm>
          <a:prstGeom prst="rect">
            <a:avLst/>
          </a:prstGeom>
          <a:noFill/>
          <a:ln w="9525">
            <a:noFill/>
            <a:miter lim="800000"/>
            <a:headEnd/>
            <a:tailEnd/>
          </a:ln>
        </p:spPr>
        <p:txBody>
          <a:bodyPr wrap="none">
            <a:spAutoFit/>
          </a:bodyPr>
          <a:lstStyle/>
          <a:p>
            <a:r>
              <a:rPr lang="en-US">
                <a:latin typeface="Arial" charset="0"/>
                <a:cs typeface="Arial" charset="0"/>
              </a:rPr>
              <a:t>How do you evolve beyond the phenotypes now present?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03_F06"/>
          <p:cNvPicPr>
            <a:picLocks noChangeAspect="1" noChangeArrowheads="1"/>
          </p:cNvPicPr>
          <p:nvPr/>
        </p:nvPicPr>
        <p:blipFill>
          <a:blip r:embed="rId3" cstate="print"/>
          <a:srcRect/>
          <a:stretch>
            <a:fillRect/>
          </a:stretch>
        </p:blipFill>
        <p:spPr bwMode="auto">
          <a:xfrm>
            <a:off x="303213" y="319088"/>
            <a:ext cx="6478587" cy="4719637"/>
          </a:xfrm>
          <a:prstGeom prst="rect">
            <a:avLst/>
          </a:prstGeom>
          <a:noFill/>
          <a:ln w="9525">
            <a:noFill/>
            <a:miter lim="800000"/>
            <a:headEnd/>
            <a:tailEnd/>
          </a:ln>
        </p:spPr>
      </p:pic>
      <p:pic>
        <p:nvPicPr>
          <p:cNvPr id="15363" name="Picture 4"/>
          <p:cNvPicPr>
            <a:picLocks noChangeAspect="1" noChangeArrowheads="1"/>
          </p:cNvPicPr>
          <p:nvPr/>
        </p:nvPicPr>
        <p:blipFill>
          <a:blip r:embed="rId4" cstate="print"/>
          <a:srcRect l="23453" t="16667" r="21825" b="26666"/>
          <a:stretch>
            <a:fillRect/>
          </a:stretch>
        </p:blipFill>
        <p:spPr bwMode="auto">
          <a:xfrm>
            <a:off x="1524000" y="5029200"/>
            <a:ext cx="1600200" cy="1295400"/>
          </a:xfrm>
          <a:prstGeom prst="rect">
            <a:avLst/>
          </a:prstGeom>
          <a:noFill/>
          <a:ln w="9525">
            <a:noFill/>
            <a:miter lim="800000"/>
            <a:headEnd/>
            <a:tailEnd/>
          </a:ln>
        </p:spPr>
      </p:pic>
      <p:sp>
        <p:nvSpPr>
          <p:cNvPr id="15364" name="Text Box 5"/>
          <p:cNvSpPr txBox="1">
            <a:spLocks noChangeArrowheads="1"/>
          </p:cNvSpPr>
          <p:nvPr/>
        </p:nvSpPr>
        <p:spPr bwMode="auto">
          <a:xfrm>
            <a:off x="3413125" y="5222875"/>
            <a:ext cx="4201791" cy="461665"/>
          </a:xfrm>
          <a:prstGeom prst="rect">
            <a:avLst/>
          </a:prstGeom>
          <a:noFill/>
          <a:ln w="9525">
            <a:noFill/>
            <a:miter lim="800000"/>
            <a:headEnd/>
            <a:tailEnd/>
          </a:ln>
        </p:spPr>
        <p:txBody>
          <a:bodyPr wrap="none">
            <a:spAutoFit/>
          </a:bodyPr>
          <a:lstStyle/>
          <a:p>
            <a:r>
              <a:rPr lang="en-US" b="1" dirty="0">
                <a:latin typeface="Arial" pitchFamily="34" charset="0"/>
                <a:cs typeface="Arial" pitchFamily="34" charset="0"/>
              </a:rPr>
              <a:t>Blue-Back </a:t>
            </a:r>
            <a:r>
              <a:rPr lang="en-US" b="1" dirty="0" err="1">
                <a:latin typeface="Arial" pitchFamily="34" charset="0"/>
                <a:cs typeface="Arial" pitchFamily="34" charset="0"/>
              </a:rPr>
              <a:t>Grassquit</a:t>
            </a:r>
            <a:r>
              <a:rPr lang="en-US" b="1" dirty="0">
                <a:latin typeface="Arial" pitchFamily="34" charset="0"/>
                <a:cs typeface="Arial" pitchFamily="34" charset="0"/>
              </a:rPr>
              <a:t> Finch</a:t>
            </a:r>
            <a:r>
              <a:rPr lang="en-US" dirty="0">
                <a:latin typeface="Arial" pitchFamily="34" charset="0"/>
                <a:cs typeface="Arial" pitchFamily="34" charset="0"/>
              </a:rPr>
              <a:t> </a:t>
            </a:r>
          </a:p>
        </p:txBody>
      </p:sp>
      <p:sp>
        <p:nvSpPr>
          <p:cNvPr id="15365" name="Text Box 6"/>
          <p:cNvSpPr txBox="1">
            <a:spLocks noChangeArrowheads="1"/>
          </p:cNvSpPr>
          <p:nvPr/>
        </p:nvSpPr>
        <p:spPr bwMode="auto">
          <a:xfrm>
            <a:off x="212725" y="346075"/>
            <a:ext cx="3421063" cy="1200150"/>
          </a:xfrm>
          <a:prstGeom prst="rect">
            <a:avLst/>
          </a:prstGeom>
          <a:noFill/>
          <a:ln w="9525">
            <a:noFill/>
            <a:miter lim="800000"/>
            <a:headEnd/>
            <a:tailEnd/>
          </a:ln>
        </p:spPr>
        <p:txBody>
          <a:bodyPr wrap="none">
            <a:spAutoFit/>
          </a:bodyPr>
          <a:lstStyle/>
          <a:p>
            <a:r>
              <a:rPr lang="en-US">
                <a:latin typeface="Arial" charset="0"/>
                <a:cs typeface="Arial" charset="0"/>
              </a:rPr>
              <a:t>The Evolution of</a:t>
            </a:r>
          </a:p>
          <a:p>
            <a:r>
              <a:rPr lang="en-US">
                <a:latin typeface="Arial" charset="0"/>
                <a:cs typeface="Arial" charset="0"/>
              </a:rPr>
              <a:t>Beak size in Galapagos</a:t>
            </a:r>
          </a:p>
          <a:p>
            <a:r>
              <a:rPr lang="en-US">
                <a:latin typeface="Arial" charset="0"/>
                <a:cs typeface="Arial" charset="0"/>
              </a:rPr>
              <a:t>Finches</a:t>
            </a:r>
          </a:p>
        </p:txBody>
      </p:sp>
      <p:sp>
        <p:nvSpPr>
          <p:cNvPr id="15366" name="Text Box 7"/>
          <p:cNvSpPr txBox="1">
            <a:spLocks noChangeArrowheads="1"/>
          </p:cNvSpPr>
          <p:nvPr/>
        </p:nvSpPr>
        <p:spPr bwMode="auto">
          <a:xfrm>
            <a:off x="288925" y="-111125"/>
            <a:ext cx="658813" cy="457200"/>
          </a:xfrm>
          <a:prstGeom prst="rect">
            <a:avLst/>
          </a:prstGeom>
          <a:noFill/>
          <a:ln w="9525">
            <a:noFill/>
            <a:miter lim="800000"/>
            <a:headEnd/>
            <a:tailEnd/>
          </a:ln>
        </p:spPr>
        <p:txBody>
          <a:bodyPr wrap="none">
            <a:spAutoFit/>
          </a:bodyPr>
          <a:lstStyle/>
          <a:p>
            <a:r>
              <a:rPr lang="en-US">
                <a:latin typeface="Arial" charset="0"/>
                <a:cs typeface="Arial" charset="0"/>
              </a:rPr>
              <a:t>VI. </a:t>
            </a:r>
          </a:p>
        </p:txBody>
      </p:sp>
      <p:pic>
        <p:nvPicPr>
          <p:cNvPr id="15367" name="Picture 2" descr="03_F08a"/>
          <p:cNvPicPr>
            <a:picLocks noChangeAspect="1" noChangeArrowheads="1"/>
          </p:cNvPicPr>
          <p:nvPr/>
        </p:nvPicPr>
        <p:blipFill>
          <a:blip r:embed="rId5" cstate="print"/>
          <a:srcRect/>
          <a:stretch>
            <a:fillRect/>
          </a:stretch>
        </p:blipFill>
        <p:spPr bwMode="auto">
          <a:xfrm>
            <a:off x="6934200" y="381000"/>
            <a:ext cx="1981200" cy="212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3_F07"/>
          <p:cNvPicPr>
            <a:picLocks noChangeAspect="1" noChangeArrowheads="1"/>
          </p:cNvPicPr>
          <p:nvPr/>
        </p:nvPicPr>
        <p:blipFill>
          <a:blip r:embed="rId3" cstate="print"/>
          <a:srcRect/>
          <a:stretch>
            <a:fillRect/>
          </a:stretch>
        </p:blipFill>
        <p:spPr bwMode="auto">
          <a:xfrm>
            <a:off x="2298700" y="228600"/>
            <a:ext cx="4564063" cy="6399213"/>
          </a:xfrm>
          <a:prstGeom prst="rect">
            <a:avLst/>
          </a:prstGeom>
          <a:noFill/>
          <a:ln w="9525">
            <a:noFill/>
            <a:miter lim="800000"/>
            <a:headEnd/>
            <a:tailEnd/>
          </a:ln>
        </p:spPr>
      </p:pic>
      <p:sp>
        <p:nvSpPr>
          <p:cNvPr id="16387" name="Text Box 3"/>
          <p:cNvSpPr txBox="1">
            <a:spLocks noChangeArrowheads="1"/>
          </p:cNvSpPr>
          <p:nvPr/>
        </p:nvSpPr>
        <p:spPr bwMode="auto">
          <a:xfrm>
            <a:off x="365125" y="1184275"/>
            <a:ext cx="1947863" cy="2678113"/>
          </a:xfrm>
          <a:prstGeom prst="rect">
            <a:avLst/>
          </a:prstGeom>
          <a:noFill/>
          <a:ln w="9525">
            <a:noFill/>
            <a:miter lim="800000"/>
            <a:headEnd/>
            <a:tailEnd/>
          </a:ln>
        </p:spPr>
        <p:txBody>
          <a:bodyPr wrap="none">
            <a:spAutoFit/>
          </a:bodyPr>
          <a:lstStyle/>
          <a:p>
            <a:r>
              <a:rPr lang="en-US">
                <a:latin typeface="Arial" charset="0"/>
                <a:cs typeface="Arial" charset="0"/>
              </a:rPr>
              <a:t>Medium</a:t>
            </a:r>
          </a:p>
          <a:p>
            <a:r>
              <a:rPr lang="en-US">
                <a:latin typeface="Arial" charset="0"/>
                <a:cs typeface="Arial" charset="0"/>
              </a:rPr>
              <a:t>Ground finch</a:t>
            </a:r>
          </a:p>
          <a:p>
            <a:r>
              <a:rPr lang="en-US" i="1">
                <a:latin typeface="Arial" charset="0"/>
                <a:cs typeface="Arial" charset="0"/>
              </a:rPr>
              <a:t>G. fortis,</a:t>
            </a:r>
          </a:p>
          <a:p>
            <a:endParaRPr lang="en-US">
              <a:latin typeface="Arial" charset="0"/>
              <a:cs typeface="Arial" charset="0"/>
            </a:endParaRPr>
          </a:p>
          <a:p>
            <a:r>
              <a:rPr lang="en-US">
                <a:latin typeface="Arial" charset="0"/>
                <a:cs typeface="Arial" charset="0"/>
              </a:rPr>
              <a:t>Male and</a:t>
            </a:r>
          </a:p>
          <a:p>
            <a:endParaRPr lang="en-US">
              <a:latin typeface="Arial" charset="0"/>
              <a:cs typeface="Arial" charset="0"/>
            </a:endParaRPr>
          </a:p>
          <a:p>
            <a:r>
              <a:rPr lang="en-US">
                <a:latin typeface="Arial" charset="0"/>
                <a:cs typeface="Arial" charset="0"/>
              </a:rPr>
              <a:t>Female</a:t>
            </a:r>
          </a:p>
        </p:txBody>
      </p:sp>
      <p:sp>
        <p:nvSpPr>
          <p:cNvPr id="16388" name="Text Box 4"/>
          <p:cNvSpPr txBox="1">
            <a:spLocks noChangeArrowheads="1"/>
          </p:cNvSpPr>
          <p:nvPr/>
        </p:nvSpPr>
        <p:spPr bwMode="auto">
          <a:xfrm>
            <a:off x="288925" y="346075"/>
            <a:ext cx="1090613" cy="461963"/>
          </a:xfrm>
          <a:prstGeom prst="rect">
            <a:avLst/>
          </a:prstGeom>
          <a:noFill/>
          <a:ln w="9525">
            <a:noFill/>
            <a:miter lim="800000"/>
            <a:headEnd/>
            <a:tailEnd/>
          </a:ln>
        </p:spPr>
        <p:txBody>
          <a:bodyPr wrap="none">
            <a:spAutoFit/>
          </a:bodyPr>
          <a:lstStyle/>
          <a:p>
            <a:r>
              <a:rPr lang="en-US">
                <a:latin typeface="Arial" charset="0"/>
                <a:cs typeface="Arial" charset="0"/>
              </a:rPr>
              <a:t>focus: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03_F08a"/>
          <p:cNvPicPr>
            <a:picLocks noChangeAspect="1" noChangeArrowheads="1"/>
          </p:cNvPicPr>
          <p:nvPr/>
        </p:nvPicPr>
        <p:blipFill>
          <a:blip r:embed="rId3" cstate="print"/>
          <a:srcRect/>
          <a:stretch>
            <a:fillRect/>
          </a:stretch>
        </p:blipFill>
        <p:spPr bwMode="auto">
          <a:xfrm>
            <a:off x="1600200" y="228600"/>
            <a:ext cx="5961063" cy="639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03_F08b"/>
          <p:cNvPicPr>
            <a:picLocks noChangeAspect="1" noChangeArrowheads="1"/>
          </p:cNvPicPr>
          <p:nvPr/>
        </p:nvPicPr>
        <p:blipFill>
          <a:blip r:embed="rId3" cstate="print"/>
          <a:srcRect/>
          <a:stretch>
            <a:fillRect/>
          </a:stretch>
        </p:blipFill>
        <p:spPr bwMode="auto">
          <a:xfrm>
            <a:off x="304800" y="266700"/>
            <a:ext cx="8531225" cy="6323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03_F08c"/>
          <p:cNvPicPr>
            <a:picLocks noChangeAspect="1" noChangeArrowheads="1"/>
          </p:cNvPicPr>
          <p:nvPr/>
        </p:nvPicPr>
        <p:blipFill>
          <a:blip r:embed="rId3" cstate="print"/>
          <a:srcRect/>
          <a:stretch>
            <a:fillRect/>
          </a:stretch>
        </p:blipFill>
        <p:spPr bwMode="auto">
          <a:xfrm>
            <a:off x="1663700" y="228600"/>
            <a:ext cx="5827713" cy="639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03_F09"/>
          <p:cNvPicPr>
            <a:picLocks noChangeAspect="1" noChangeArrowheads="1"/>
          </p:cNvPicPr>
          <p:nvPr/>
        </p:nvPicPr>
        <p:blipFill>
          <a:blip r:embed="rId3" cstate="print"/>
          <a:srcRect/>
          <a:stretch>
            <a:fillRect/>
          </a:stretch>
        </p:blipFill>
        <p:spPr bwMode="auto">
          <a:xfrm>
            <a:off x="304800" y="927100"/>
            <a:ext cx="8531225" cy="5008563"/>
          </a:xfrm>
          <a:prstGeom prst="rect">
            <a:avLst/>
          </a:prstGeom>
          <a:noFill/>
          <a:ln w="9525">
            <a:noFill/>
            <a:miter lim="800000"/>
            <a:headEnd/>
            <a:tailEnd/>
          </a:ln>
        </p:spPr>
      </p:pic>
      <p:sp>
        <p:nvSpPr>
          <p:cNvPr id="20483" name="Text Box 3"/>
          <p:cNvSpPr txBox="1">
            <a:spLocks noChangeArrowheads="1"/>
          </p:cNvSpPr>
          <p:nvPr/>
        </p:nvSpPr>
        <p:spPr bwMode="auto">
          <a:xfrm>
            <a:off x="974725" y="117475"/>
            <a:ext cx="6557963" cy="584200"/>
          </a:xfrm>
          <a:prstGeom prst="rect">
            <a:avLst/>
          </a:prstGeom>
          <a:noFill/>
          <a:ln w="9525">
            <a:noFill/>
            <a:miter lim="800000"/>
            <a:headEnd/>
            <a:tailEnd/>
          </a:ln>
        </p:spPr>
        <p:txBody>
          <a:bodyPr wrap="none">
            <a:spAutoFit/>
          </a:bodyPr>
          <a:lstStyle/>
          <a:p>
            <a:r>
              <a:rPr lang="en-US" sz="3200" b="1">
                <a:latin typeface="Arial" charset="0"/>
                <a:cs typeface="Arial" charset="0"/>
              </a:rPr>
              <a:t>Is there variation for beak size??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03_F22"/>
          <p:cNvPicPr>
            <a:picLocks noChangeAspect="1" noChangeArrowheads="1"/>
          </p:cNvPicPr>
          <p:nvPr/>
        </p:nvPicPr>
        <p:blipFill>
          <a:blip r:embed="rId3" cstate="print"/>
          <a:srcRect/>
          <a:stretch>
            <a:fillRect/>
          </a:stretch>
        </p:blipFill>
        <p:spPr bwMode="auto">
          <a:xfrm>
            <a:off x="1765300" y="228600"/>
            <a:ext cx="5630863" cy="639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03_F10"/>
          <p:cNvPicPr>
            <a:picLocks noChangeAspect="1" noChangeArrowheads="1"/>
          </p:cNvPicPr>
          <p:nvPr/>
        </p:nvPicPr>
        <p:blipFill>
          <a:blip r:embed="rId3" cstate="print"/>
          <a:srcRect/>
          <a:stretch>
            <a:fillRect/>
          </a:stretch>
        </p:blipFill>
        <p:spPr bwMode="auto">
          <a:xfrm>
            <a:off x="1143000" y="1509713"/>
            <a:ext cx="6807200" cy="5348287"/>
          </a:xfrm>
          <a:prstGeom prst="rect">
            <a:avLst/>
          </a:prstGeom>
          <a:noFill/>
          <a:ln w="9525">
            <a:noFill/>
            <a:miter lim="800000"/>
            <a:headEnd/>
            <a:tailEnd/>
          </a:ln>
        </p:spPr>
      </p:pic>
      <p:sp>
        <p:nvSpPr>
          <p:cNvPr id="21507" name="Text Box 3"/>
          <p:cNvSpPr txBox="1">
            <a:spLocks noChangeArrowheads="1"/>
          </p:cNvSpPr>
          <p:nvPr/>
        </p:nvSpPr>
        <p:spPr bwMode="auto">
          <a:xfrm>
            <a:off x="0" y="0"/>
            <a:ext cx="9293225" cy="492125"/>
          </a:xfrm>
          <a:prstGeom prst="rect">
            <a:avLst/>
          </a:prstGeom>
          <a:noFill/>
          <a:ln w="9525">
            <a:noFill/>
            <a:miter lim="800000"/>
            <a:headEnd/>
            <a:tailEnd/>
          </a:ln>
        </p:spPr>
        <p:txBody>
          <a:bodyPr wrap="none">
            <a:spAutoFit/>
          </a:bodyPr>
          <a:lstStyle/>
          <a:p>
            <a:r>
              <a:rPr lang="en-US" sz="2600" b="1">
                <a:latin typeface="Arial" charset="0"/>
                <a:cs typeface="Arial" charset="0"/>
              </a:rPr>
              <a:t>Does variation for beak size have a genetic component??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03_F11"/>
          <p:cNvPicPr>
            <a:picLocks noChangeAspect="1" noChangeArrowheads="1"/>
          </p:cNvPicPr>
          <p:nvPr/>
        </p:nvPicPr>
        <p:blipFill>
          <a:blip r:embed="rId3" cstate="print"/>
          <a:srcRect/>
          <a:stretch>
            <a:fillRect/>
          </a:stretch>
        </p:blipFill>
        <p:spPr bwMode="auto">
          <a:xfrm>
            <a:off x="3200400" y="609600"/>
            <a:ext cx="3759200" cy="5751513"/>
          </a:xfrm>
          <a:prstGeom prst="rect">
            <a:avLst/>
          </a:prstGeom>
          <a:noFill/>
          <a:ln w="9525">
            <a:noFill/>
            <a:miter lim="800000"/>
            <a:headEnd/>
            <a:tailEnd/>
          </a:ln>
        </p:spPr>
      </p:pic>
      <p:sp>
        <p:nvSpPr>
          <p:cNvPr id="22531" name="Text Box 3"/>
          <p:cNvSpPr txBox="1">
            <a:spLocks noChangeArrowheads="1"/>
          </p:cNvSpPr>
          <p:nvPr/>
        </p:nvSpPr>
        <p:spPr bwMode="auto">
          <a:xfrm>
            <a:off x="-76200" y="117475"/>
            <a:ext cx="5297488" cy="461963"/>
          </a:xfrm>
          <a:prstGeom prst="rect">
            <a:avLst/>
          </a:prstGeom>
          <a:noFill/>
          <a:ln w="9525">
            <a:noFill/>
            <a:miter lim="800000"/>
            <a:headEnd/>
            <a:tailEnd/>
          </a:ln>
        </p:spPr>
        <p:txBody>
          <a:bodyPr wrap="none">
            <a:spAutoFit/>
          </a:bodyPr>
          <a:lstStyle/>
          <a:p>
            <a:r>
              <a:rPr lang="en-US">
                <a:latin typeface="Arial" charset="0"/>
                <a:cs typeface="Arial" charset="0"/>
              </a:rPr>
              <a:t>Genetic  differences between species</a:t>
            </a:r>
          </a:p>
        </p:txBody>
      </p:sp>
      <p:sp>
        <p:nvSpPr>
          <p:cNvPr id="22532" name="TextBox 5"/>
          <p:cNvSpPr txBox="1">
            <a:spLocks noChangeArrowheads="1"/>
          </p:cNvSpPr>
          <p:nvPr/>
        </p:nvSpPr>
        <p:spPr bwMode="auto">
          <a:xfrm>
            <a:off x="152400" y="1295400"/>
            <a:ext cx="2052638" cy="1200150"/>
          </a:xfrm>
          <a:prstGeom prst="rect">
            <a:avLst/>
          </a:prstGeom>
          <a:noFill/>
          <a:ln w="9525">
            <a:noFill/>
            <a:miter lim="800000"/>
            <a:headEnd/>
            <a:tailEnd/>
          </a:ln>
        </p:spPr>
        <p:txBody>
          <a:bodyPr wrap="none">
            <a:spAutoFit/>
          </a:bodyPr>
          <a:lstStyle/>
          <a:p>
            <a:r>
              <a:rPr lang="en-US">
                <a:latin typeface="Arial" charset="0"/>
              </a:rPr>
              <a:t>Bone </a:t>
            </a:r>
          </a:p>
          <a:p>
            <a:r>
              <a:rPr lang="en-US">
                <a:latin typeface="Arial" charset="0"/>
              </a:rPr>
              <a:t> morphogenic</a:t>
            </a:r>
          </a:p>
          <a:p>
            <a:r>
              <a:rPr lang="en-US">
                <a:latin typeface="Arial" charset="0"/>
              </a:rPr>
              <a:t> protein 4 </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03_F12a"/>
          <p:cNvPicPr>
            <a:picLocks noChangeAspect="1" noChangeArrowheads="1"/>
          </p:cNvPicPr>
          <p:nvPr/>
        </p:nvPicPr>
        <p:blipFill>
          <a:blip r:embed="rId3" cstate="print"/>
          <a:srcRect/>
          <a:stretch>
            <a:fillRect/>
          </a:stretch>
        </p:blipFill>
        <p:spPr bwMode="auto">
          <a:xfrm>
            <a:off x="431800" y="228600"/>
            <a:ext cx="8289925" cy="6399213"/>
          </a:xfrm>
          <a:prstGeom prst="rect">
            <a:avLst/>
          </a:prstGeom>
          <a:noFill/>
          <a:ln w="9525">
            <a:noFill/>
            <a:miter lim="800000"/>
            <a:headEnd/>
            <a:tailEnd/>
          </a:ln>
        </p:spPr>
      </p:pic>
      <p:sp>
        <p:nvSpPr>
          <p:cNvPr id="23555" name="Text Box 3"/>
          <p:cNvSpPr txBox="1">
            <a:spLocks noChangeArrowheads="1"/>
          </p:cNvSpPr>
          <p:nvPr/>
        </p:nvSpPr>
        <p:spPr bwMode="auto">
          <a:xfrm>
            <a:off x="3124200" y="193675"/>
            <a:ext cx="5937250" cy="461963"/>
          </a:xfrm>
          <a:prstGeom prst="rect">
            <a:avLst/>
          </a:prstGeom>
          <a:noFill/>
          <a:ln w="9525">
            <a:noFill/>
            <a:miter lim="800000"/>
            <a:headEnd/>
            <a:tailEnd/>
          </a:ln>
        </p:spPr>
        <p:txBody>
          <a:bodyPr wrap="none">
            <a:spAutoFit/>
          </a:bodyPr>
          <a:lstStyle/>
          <a:p>
            <a:r>
              <a:rPr lang="en-US">
                <a:latin typeface="Arial" charset="0"/>
                <a:cs typeface="Arial" charset="0"/>
              </a:rPr>
              <a:t>Evidence of natural selection on beak size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03_F12b"/>
          <p:cNvPicPr>
            <a:picLocks noChangeAspect="1" noChangeArrowheads="1"/>
          </p:cNvPicPr>
          <p:nvPr/>
        </p:nvPicPr>
        <p:blipFill>
          <a:blip r:embed="rId3" cstate="print"/>
          <a:srcRect/>
          <a:stretch>
            <a:fillRect/>
          </a:stretch>
        </p:blipFill>
        <p:spPr bwMode="auto">
          <a:xfrm>
            <a:off x="381000" y="228600"/>
            <a:ext cx="8378825" cy="639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03_F12c"/>
          <p:cNvPicPr>
            <a:picLocks noChangeAspect="1" noChangeArrowheads="1"/>
          </p:cNvPicPr>
          <p:nvPr/>
        </p:nvPicPr>
        <p:blipFill>
          <a:blip r:embed="rId3" cstate="print"/>
          <a:srcRect/>
          <a:stretch>
            <a:fillRect/>
          </a:stretch>
        </p:blipFill>
        <p:spPr bwMode="auto">
          <a:xfrm>
            <a:off x="381000" y="228600"/>
            <a:ext cx="8397875" cy="639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03_F13"/>
          <p:cNvPicPr>
            <a:picLocks noChangeAspect="1" noChangeArrowheads="1"/>
          </p:cNvPicPr>
          <p:nvPr/>
        </p:nvPicPr>
        <p:blipFill>
          <a:blip r:embed="rId3" cstate="print"/>
          <a:srcRect/>
          <a:stretch>
            <a:fillRect/>
          </a:stretch>
        </p:blipFill>
        <p:spPr bwMode="auto">
          <a:xfrm>
            <a:off x="965200" y="228600"/>
            <a:ext cx="7224713" cy="6399213"/>
          </a:xfrm>
          <a:prstGeom prst="rect">
            <a:avLst/>
          </a:prstGeom>
          <a:noFill/>
          <a:ln w="9525">
            <a:noFill/>
            <a:miter lim="800000"/>
            <a:headEnd/>
            <a:tailEnd/>
          </a:ln>
        </p:spPr>
      </p:pic>
      <p:sp>
        <p:nvSpPr>
          <p:cNvPr id="26627" name="TextBox 2"/>
          <p:cNvSpPr txBox="1">
            <a:spLocks noChangeArrowheads="1"/>
          </p:cNvSpPr>
          <p:nvPr/>
        </p:nvSpPr>
        <p:spPr bwMode="auto">
          <a:xfrm>
            <a:off x="5943600" y="1371600"/>
            <a:ext cx="3124200" cy="461963"/>
          </a:xfrm>
          <a:prstGeom prst="rect">
            <a:avLst/>
          </a:prstGeom>
          <a:noFill/>
          <a:ln w="9525">
            <a:noFill/>
            <a:miter lim="800000"/>
            <a:headEnd/>
            <a:tailEnd/>
          </a:ln>
        </p:spPr>
        <p:txBody>
          <a:bodyPr wrap="none">
            <a:spAutoFit/>
          </a:bodyPr>
          <a:lstStyle/>
          <a:p>
            <a:r>
              <a:rPr lang="en-US">
                <a:latin typeface="Arial Black" pitchFamily="34" charset="0"/>
              </a:rPr>
              <a:t>Natural Selection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03_F14"/>
          <p:cNvPicPr>
            <a:picLocks noChangeAspect="1" noChangeArrowheads="1"/>
          </p:cNvPicPr>
          <p:nvPr/>
        </p:nvPicPr>
        <p:blipFill>
          <a:blip r:embed="rId3" cstate="print"/>
          <a:srcRect/>
          <a:stretch>
            <a:fillRect/>
          </a:stretch>
        </p:blipFill>
        <p:spPr bwMode="auto">
          <a:xfrm>
            <a:off x="1943100" y="228600"/>
            <a:ext cx="5256213" cy="6399213"/>
          </a:xfrm>
          <a:prstGeom prst="rect">
            <a:avLst/>
          </a:prstGeom>
          <a:noFill/>
          <a:ln w="9525">
            <a:noFill/>
            <a:miter lim="800000"/>
            <a:headEnd/>
            <a:tailEnd/>
          </a:ln>
        </p:spPr>
      </p:pic>
      <p:sp>
        <p:nvSpPr>
          <p:cNvPr id="27651" name="TextBox 2"/>
          <p:cNvSpPr txBox="1">
            <a:spLocks noChangeArrowheads="1"/>
          </p:cNvSpPr>
          <p:nvPr/>
        </p:nvSpPr>
        <p:spPr bwMode="auto">
          <a:xfrm>
            <a:off x="5943600" y="1371600"/>
            <a:ext cx="2843213" cy="1200150"/>
          </a:xfrm>
          <a:prstGeom prst="rect">
            <a:avLst/>
          </a:prstGeom>
          <a:noFill/>
          <a:ln w="9525">
            <a:noFill/>
            <a:miter lim="800000"/>
            <a:headEnd/>
            <a:tailEnd/>
          </a:ln>
        </p:spPr>
        <p:txBody>
          <a:bodyPr wrap="none">
            <a:spAutoFit/>
          </a:bodyPr>
          <a:lstStyle/>
          <a:p>
            <a:r>
              <a:rPr lang="en-US">
                <a:latin typeface="Arial Black" pitchFamily="34" charset="0"/>
              </a:rPr>
              <a:t>Response to NS</a:t>
            </a:r>
          </a:p>
          <a:p>
            <a:r>
              <a:rPr lang="en-US">
                <a:latin typeface="Arial Black" pitchFamily="34" charset="0"/>
              </a:rPr>
              <a:t>    = Evolution</a:t>
            </a:r>
          </a:p>
          <a:p>
            <a:endParaRPr lang="en-US">
              <a:latin typeface="Arial Black"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03_F15"/>
          <p:cNvPicPr>
            <a:picLocks noChangeAspect="1" noChangeArrowheads="1"/>
          </p:cNvPicPr>
          <p:nvPr/>
        </p:nvPicPr>
        <p:blipFill>
          <a:blip r:embed="rId3" cstate="print"/>
          <a:srcRect/>
          <a:stretch>
            <a:fillRect/>
          </a:stretch>
        </p:blipFill>
        <p:spPr bwMode="auto">
          <a:xfrm>
            <a:off x="876300" y="228600"/>
            <a:ext cx="7396163" cy="6399213"/>
          </a:xfrm>
          <a:prstGeom prst="rect">
            <a:avLst/>
          </a:prstGeom>
          <a:noFill/>
          <a:ln w="9525">
            <a:noFill/>
            <a:miter lim="800000"/>
            <a:headEnd/>
            <a:tailEnd/>
          </a:ln>
        </p:spPr>
      </p:pic>
      <p:sp>
        <p:nvSpPr>
          <p:cNvPr id="28675" name="Text Box 3"/>
          <p:cNvSpPr txBox="1">
            <a:spLocks noChangeArrowheads="1"/>
          </p:cNvSpPr>
          <p:nvPr/>
        </p:nvSpPr>
        <p:spPr bwMode="auto">
          <a:xfrm>
            <a:off x="3184525" y="193675"/>
            <a:ext cx="1409700" cy="457200"/>
          </a:xfrm>
          <a:prstGeom prst="rect">
            <a:avLst/>
          </a:prstGeom>
          <a:noFill/>
          <a:ln w="9525">
            <a:noFill/>
            <a:miter lim="800000"/>
            <a:headEnd/>
            <a:tailEnd/>
          </a:ln>
        </p:spPr>
        <p:txBody>
          <a:bodyPr wrap="none">
            <a:spAutoFit/>
          </a:bodyPr>
          <a:lstStyle/>
          <a:p>
            <a:r>
              <a:rPr lang="en-US"/>
              <a:t>Beak Size</a:t>
            </a:r>
          </a:p>
        </p:txBody>
      </p:sp>
      <p:sp>
        <p:nvSpPr>
          <p:cNvPr id="28676" name="Text Box 4"/>
          <p:cNvSpPr txBox="1">
            <a:spLocks noChangeArrowheads="1"/>
          </p:cNvSpPr>
          <p:nvPr/>
        </p:nvSpPr>
        <p:spPr bwMode="auto">
          <a:xfrm>
            <a:off x="2422525" y="3317875"/>
            <a:ext cx="1630363" cy="457200"/>
          </a:xfrm>
          <a:prstGeom prst="rect">
            <a:avLst/>
          </a:prstGeom>
          <a:noFill/>
          <a:ln w="9525">
            <a:noFill/>
            <a:miter lim="800000"/>
            <a:headEnd/>
            <a:tailEnd/>
          </a:ln>
        </p:spPr>
        <p:txBody>
          <a:bodyPr wrap="none">
            <a:spAutoFit/>
          </a:bodyPr>
          <a:lstStyle/>
          <a:p>
            <a:r>
              <a:rPr lang="en-US"/>
              <a:t>Beak Shape</a:t>
            </a:r>
          </a:p>
        </p:txBody>
      </p:sp>
      <p:sp>
        <p:nvSpPr>
          <p:cNvPr id="28677" name="Text Box 5"/>
          <p:cNvSpPr txBox="1">
            <a:spLocks noChangeArrowheads="1"/>
          </p:cNvSpPr>
          <p:nvPr/>
        </p:nvSpPr>
        <p:spPr bwMode="auto">
          <a:xfrm>
            <a:off x="6308725" y="3317875"/>
            <a:ext cx="2112963" cy="457200"/>
          </a:xfrm>
          <a:prstGeom prst="rect">
            <a:avLst/>
          </a:prstGeom>
          <a:noFill/>
          <a:ln w="9525">
            <a:noFill/>
            <a:miter lim="800000"/>
            <a:headEnd/>
            <a:tailEnd/>
          </a:ln>
        </p:spPr>
        <p:txBody>
          <a:bodyPr wrap="none">
            <a:spAutoFit/>
          </a:bodyPr>
          <a:lstStyle/>
          <a:p>
            <a:r>
              <a:rPr lang="en-US"/>
              <a:t>Adult body size</a:t>
            </a:r>
          </a:p>
        </p:txBody>
      </p:sp>
      <p:sp>
        <p:nvSpPr>
          <p:cNvPr id="28678" name="Line 6"/>
          <p:cNvSpPr>
            <a:spLocks noChangeShapeType="1"/>
          </p:cNvSpPr>
          <p:nvPr/>
        </p:nvSpPr>
        <p:spPr bwMode="auto">
          <a:xfrm flipH="1">
            <a:off x="4800600" y="1600200"/>
            <a:ext cx="1066800" cy="152400"/>
          </a:xfrm>
          <a:prstGeom prst="line">
            <a:avLst/>
          </a:prstGeom>
          <a:noFill/>
          <a:ln w="9525">
            <a:solidFill>
              <a:schemeClr val="tx1"/>
            </a:solidFill>
            <a:round/>
            <a:headEnd/>
            <a:tailEnd type="triangle" w="med" len="med"/>
          </a:ln>
        </p:spPr>
        <p:txBody>
          <a:bodyPr/>
          <a:lstStyle/>
          <a:p>
            <a:endParaRPr lang="en-US"/>
          </a:p>
        </p:txBody>
      </p:sp>
      <p:sp>
        <p:nvSpPr>
          <p:cNvPr id="28679" name="Text Box 7"/>
          <p:cNvSpPr txBox="1">
            <a:spLocks noChangeArrowheads="1"/>
          </p:cNvSpPr>
          <p:nvPr/>
        </p:nvSpPr>
        <p:spPr bwMode="auto">
          <a:xfrm>
            <a:off x="6003925" y="1336675"/>
            <a:ext cx="3049588" cy="1816100"/>
          </a:xfrm>
          <a:prstGeom prst="rect">
            <a:avLst/>
          </a:prstGeom>
          <a:noFill/>
          <a:ln w="9525">
            <a:noFill/>
            <a:miter lim="800000"/>
            <a:headEnd/>
            <a:tailEnd/>
          </a:ln>
        </p:spPr>
        <p:txBody>
          <a:bodyPr wrap="none">
            <a:spAutoFit/>
          </a:bodyPr>
          <a:lstStyle/>
          <a:p>
            <a:r>
              <a:rPr lang="en-US">
                <a:latin typeface="Arial" charset="0"/>
                <a:cs typeface="Arial" charset="0"/>
              </a:rPr>
              <a:t>Competition with</a:t>
            </a:r>
          </a:p>
          <a:p>
            <a:r>
              <a:rPr lang="en-US">
                <a:latin typeface="Arial" charset="0"/>
                <a:cs typeface="Arial" charset="0"/>
              </a:rPr>
              <a:t>large ground finches</a:t>
            </a:r>
          </a:p>
          <a:p>
            <a:endParaRPr lang="en-US">
              <a:latin typeface="Arial" charset="0"/>
              <a:cs typeface="Arial" charset="0"/>
            </a:endParaRPr>
          </a:p>
          <a:p>
            <a:r>
              <a:rPr lang="en-US" sz="2000">
                <a:latin typeface="Arial" charset="0"/>
                <a:cs typeface="Arial" charset="0"/>
              </a:rPr>
              <a:t>Tan band = CI for no</a:t>
            </a:r>
          </a:p>
          <a:p>
            <a:r>
              <a:rPr lang="en-US" sz="2000">
                <a:latin typeface="Arial" charset="0"/>
                <a:cs typeface="Arial" charset="0"/>
              </a:rPr>
              <a:t> evolution based on 1973</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03_F16"/>
          <p:cNvPicPr>
            <a:picLocks noChangeAspect="1" noChangeArrowheads="1"/>
          </p:cNvPicPr>
          <p:nvPr/>
        </p:nvPicPr>
        <p:blipFill>
          <a:blip r:embed="rId3" cstate="print"/>
          <a:srcRect/>
          <a:stretch>
            <a:fillRect/>
          </a:stretch>
        </p:blipFill>
        <p:spPr bwMode="auto">
          <a:xfrm>
            <a:off x="876300" y="228600"/>
            <a:ext cx="7389813" cy="639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03_F17"/>
          <p:cNvPicPr>
            <a:picLocks noChangeAspect="1" noChangeArrowheads="1"/>
          </p:cNvPicPr>
          <p:nvPr/>
        </p:nvPicPr>
        <p:blipFill>
          <a:blip r:embed="rId3" cstate="print"/>
          <a:srcRect/>
          <a:stretch>
            <a:fillRect/>
          </a:stretch>
        </p:blipFill>
        <p:spPr bwMode="auto">
          <a:xfrm>
            <a:off x="1498600" y="228600"/>
            <a:ext cx="6157913" cy="639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03_F00"/>
          <p:cNvPicPr>
            <a:picLocks noChangeAspect="1" noChangeArrowheads="1"/>
          </p:cNvPicPr>
          <p:nvPr/>
        </p:nvPicPr>
        <p:blipFill>
          <a:blip r:embed="rId3" cstate="print"/>
          <a:srcRect/>
          <a:stretch>
            <a:fillRect/>
          </a:stretch>
        </p:blipFill>
        <p:spPr bwMode="auto">
          <a:xfrm>
            <a:off x="304800" y="1193800"/>
            <a:ext cx="8531225" cy="4468813"/>
          </a:xfrm>
          <a:prstGeom prst="rect">
            <a:avLst/>
          </a:prstGeom>
          <a:noFill/>
          <a:ln w="9525">
            <a:noFill/>
            <a:miter lim="800000"/>
            <a:headEnd/>
            <a:tailEnd/>
          </a:ln>
        </p:spPr>
      </p:pic>
      <p:sp>
        <p:nvSpPr>
          <p:cNvPr id="4099" name="Text Box 3"/>
          <p:cNvSpPr txBox="1">
            <a:spLocks noChangeArrowheads="1"/>
          </p:cNvSpPr>
          <p:nvPr/>
        </p:nvSpPr>
        <p:spPr bwMode="auto">
          <a:xfrm>
            <a:off x="441325" y="0"/>
            <a:ext cx="5027613" cy="461963"/>
          </a:xfrm>
          <a:prstGeom prst="rect">
            <a:avLst/>
          </a:prstGeom>
          <a:noFill/>
          <a:ln w="9525">
            <a:noFill/>
            <a:miter lim="800000"/>
            <a:headEnd/>
            <a:tailEnd/>
          </a:ln>
        </p:spPr>
        <p:txBody>
          <a:bodyPr wrap="none">
            <a:spAutoFit/>
          </a:bodyPr>
          <a:lstStyle/>
          <a:p>
            <a:r>
              <a:rPr lang="en-US">
                <a:latin typeface="Arial" charset="0"/>
                <a:cs typeface="Arial" charset="0"/>
              </a:rPr>
              <a:t>II. One example of natural selection</a:t>
            </a:r>
          </a:p>
        </p:txBody>
      </p:sp>
      <p:sp>
        <p:nvSpPr>
          <p:cNvPr id="4100" name="Text Box 4"/>
          <p:cNvSpPr txBox="1">
            <a:spLocks noChangeArrowheads="1"/>
          </p:cNvSpPr>
          <p:nvPr/>
        </p:nvSpPr>
        <p:spPr bwMode="auto">
          <a:xfrm>
            <a:off x="1355725" y="5562600"/>
            <a:ext cx="5940425" cy="461963"/>
          </a:xfrm>
          <a:prstGeom prst="rect">
            <a:avLst/>
          </a:prstGeom>
          <a:noFill/>
          <a:ln w="9525">
            <a:noFill/>
            <a:miter lim="800000"/>
            <a:headEnd/>
            <a:tailEnd/>
          </a:ln>
        </p:spPr>
        <p:txBody>
          <a:bodyPr wrap="none">
            <a:spAutoFit/>
          </a:bodyPr>
          <a:lstStyle/>
          <a:p>
            <a:r>
              <a:rPr lang="en-US">
                <a:latin typeface="Arial" charset="0"/>
                <a:cs typeface="Arial" charset="0"/>
              </a:rPr>
              <a:t>African wild dogs bringing down an impala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03_F20"/>
          <p:cNvPicPr>
            <a:picLocks noChangeAspect="1" noChangeArrowheads="1"/>
          </p:cNvPicPr>
          <p:nvPr/>
        </p:nvPicPr>
        <p:blipFill>
          <a:blip r:embed="rId3" cstate="print"/>
          <a:srcRect/>
          <a:stretch>
            <a:fillRect/>
          </a:stretch>
        </p:blipFill>
        <p:spPr bwMode="auto">
          <a:xfrm>
            <a:off x="304800" y="558800"/>
            <a:ext cx="8531225" cy="5738813"/>
          </a:xfrm>
          <a:prstGeom prst="rect">
            <a:avLst/>
          </a:prstGeom>
          <a:noFill/>
          <a:ln w="9525">
            <a:noFill/>
            <a:miter lim="800000"/>
            <a:headEnd/>
            <a:tailEnd/>
          </a:ln>
        </p:spPr>
      </p:pic>
      <p:sp>
        <p:nvSpPr>
          <p:cNvPr id="31747" name="Text Box 4"/>
          <p:cNvSpPr txBox="1">
            <a:spLocks noChangeArrowheads="1"/>
          </p:cNvSpPr>
          <p:nvPr/>
        </p:nvSpPr>
        <p:spPr bwMode="auto">
          <a:xfrm>
            <a:off x="1279525" y="6019800"/>
            <a:ext cx="7026275" cy="830263"/>
          </a:xfrm>
          <a:prstGeom prst="rect">
            <a:avLst/>
          </a:prstGeom>
          <a:solidFill>
            <a:schemeClr val="bg1"/>
          </a:solidFill>
          <a:ln w="9525">
            <a:noFill/>
            <a:miter lim="800000"/>
            <a:headEnd/>
            <a:tailEnd/>
          </a:ln>
        </p:spPr>
        <p:txBody>
          <a:bodyPr>
            <a:spAutoFit/>
          </a:bodyPr>
          <a:lstStyle/>
          <a:p>
            <a:pPr>
              <a:spcBef>
                <a:spcPct val="50000"/>
              </a:spcBef>
            </a:pPr>
            <a:r>
              <a:rPr lang="en-US" b="1">
                <a:latin typeface="Arial" charset="0"/>
                <a:cs typeface="Arial" charset="0"/>
              </a:rPr>
              <a:t>Gonopodia attract mates but hinder escape, bottom from population with high predation</a:t>
            </a:r>
          </a:p>
        </p:txBody>
      </p:sp>
      <p:sp>
        <p:nvSpPr>
          <p:cNvPr id="31748" name="Text Box 5"/>
          <p:cNvSpPr txBox="1">
            <a:spLocks noChangeArrowheads="1"/>
          </p:cNvSpPr>
          <p:nvPr/>
        </p:nvSpPr>
        <p:spPr bwMode="auto">
          <a:xfrm>
            <a:off x="2879725" y="41275"/>
            <a:ext cx="2752725" cy="461963"/>
          </a:xfrm>
          <a:prstGeom prst="rect">
            <a:avLst/>
          </a:prstGeom>
          <a:noFill/>
          <a:ln w="9525">
            <a:noFill/>
            <a:miter lim="800000"/>
            <a:headEnd/>
            <a:tailEnd/>
          </a:ln>
        </p:spPr>
        <p:txBody>
          <a:bodyPr wrap="none">
            <a:spAutoFit/>
          </a:bodyPr>
          <a:lstStyle/>
          <a:p>
            <a:r>
              <a:rPr lang="en-US">
                <a:latin typeface="Arial" charset="0"/>
                <a:cs typeface="Arial" charset="0"/>
              </a:rPr>
              <a:t>Male mosquito fish</a:t>
            </a:r>
          </a:p>
        </p:txBody>
      </p:sp>
      <p:sp>
        <p:nvSpPr>
          <p:cNvPr id="31749" name="Text Box 3"/>
          <p:cNvSpPr txBox="1">
            <a:spLocks noChangeArrowheads="1"/>
          </p:cNvSpPr>
          <p:nvPr/>
        </p:nvSpPr>
        <p:spPr bwMode="auto">
          <a:xfrm>
            <a:off x="517525" y="76200"/>
            <a:ext cx="2373313" cy="461963"/>
          </a:xfrm>
          <a:prstGeom prst="rect">
            <a:avLst/>
          </a:prstGeom>
          <a:noFill/>
          <a:ln w="9525">
            <a:noFill/>
            <a:miter lim="800000"/>
            <a:headEnd/>
            <a:tailEnd/>
          </a:ln>
        </p:spPr>
        <p:txBody>
          <a:bodyPr wrap="none">
            <a:spAutoFit/>
          </a:bodyPr>
          <a:lstStyle/>
          <a:p>
            <a:r>
              <a:rPr lang="en-US">
                <a:latin typeface="Arial" charset="0"/>
                <a:cs typeface="Arial" charset="0"/>
              </a:rPr>
              <a:t>VII. Perfection?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04800" y="193675"/>
            <a:ext cx="8955088" cy="4770438"/>
          </a:xfrm>
          <a:prstGeom prst="rect">
            <a:avLst/>
          </a:prstGeom>
          <a:noFill/>
          <a:ln w="9525">
            <a:noFill/>
            <a:miter lim="800000"/>
            <a:headEnd/>
            <a:tailEnd/>
          </a:ln>
        </p:spPr>
        <p:txBody>
          <a:bodyPr>
            <a:spAutoFit/>
          </a:bodyPr>
          <a:lstStyle/>
          <a:p>
            <a:r>
              <a:rPr lang="en-US" sz="3200" b="1">
                <a:latin typeface="Arial" charset="0"/>
                <a:cs typeface="Arial" charset="0"/>
              </a:rPr>
              <a:t>VIII. How is Genetic Variation maintained?</a:t>
            </a:r>
          </a:p>
          <a:p>
            <a:r>
              <a:rPr lang="en-US" sz="3200" b="1">
                <a:latin typeface="Arial" charset="0"/>
                <a:cs typeface="Arial" charset="0"/>
              </a:rPr>
              <a:t>        How do new traits evolve?</a:t>
            </a:r>
          </a:p>
          <a:p>
            <a:endParaRPr lang="en-US">
              <a:latin typeface="Arial" charset="0"/>
              <a:cs typeface="Arial" charset="0"/>
            </a:endParaRPr>
          </a:p>
          <a:p>
            <a:r>
              <a:rPr lang="en-US">
                <a:latin typeface="Arial" charset="0"/>
                <a:cs typeface="Arial" charset="0"/>
              </a:rPr>
              <a:t>Problem of Blending inheritance!! But solved by rediscovery of </a:t>
            </a:r>
          </a:p>
          <a:p>
            <a:r>
              <a:rPr lang="en-US">
                <a:latin typeface="Arial" charset="0"/>
                <a:cs typeface="Arial" charset="0"/>
              </a:rPr>
              <a:t>   Mendel’s laws!!!</a:t>
            </a:r>
          </a:p>
          <a:p>
            <a:endParaRPr lang="en-US">
              <a:latin typeface="Arial" charset="0"/>
              <a:cs typeface="Arial" charset="0"/>
            </a:endParaRPr>
          </a:p>
          <a:p>
            <a:endParaRPr lang="en-US">
              <a:latin typeface="Arial" charset="0"/>
              <a:cs typeface="Arial" charset="0"/>
            </a:endParaRPr>
          </a:p>
          <a:p>
            <a:r>
              <a:rPr lang="en-US">
                <a:latin typeface="Arial" charset="0"/>
                <a:cs typeface="Arial" charset="0"/>
              </a:rPr>
              <a:t>Independent Segregation, Independent Assortment, Mutation</a:t>
            </a:r>
          </a:p>
          <a:p>
            <a:endParaRPr lang="en-US">
              <a:latin typeface="Arial" charset="0"/>
              <a:cs typeface="Arial" charset="0"/>
            </a:endParaRPr>
          </a:p>
          <a:p>
            <a:r>
              <a:rPr lang="en-US">
                <a:latin typeface="Arial" charset="0"/>
                <a:cs typeface="Arial" charset="0"/>
              </a:rPr>
              <a:t>How do organisms evolve beyond the range found in natural</a:t>
            </a:r>
          </a:p>
          <a:p>
            <a:r>
              <a:rPr lang="en-US">
                <a:latin typeface="Arial" charset="0"/>
                <a:cs typeface="Arial" charset="0"/>
              </a:rPr>
              <a:t>Populations??</a:t>
            </a:r>
          </a:p>
          <a:p>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03_F18"/>
          <p:cNvPicPr>
            <a:picLocks noChangeAspect="1" noChangeArrowheads="1"/>
          </p:cNvPicPr>
          <p:nvPr/>
        </p:nvPicPr>
        <p:blipFill>
          <a:blip r:embed="rId3" cstate="print"/>
          <a:srcRect/>
          <a:stretch>
            <a:fillRect/>
          </a:stretch>
        </p:blipFill>
        <p:spPr bwMode="auto">
          <a:xfrm>
            <a:off x="304800" y="685800"/>
            <a:ext cx="8531225" cy="5503863"/>
          </a:xfrm>
          <a:prstGeom prst="rect">
            <a:avLst/>
          </a:prstGeom>
          <a:noFill/>
          <a:ln w="9525">
            <a:noFill/>
            <a:miter lim="800000"/>
            <a:headEnd/>
            <a:tailEnd/>
          </a:ln>
        </p:spPr>
      </p:pic>
      <p:sp>
        <p:nvSpPr>
          <p:cNvPr id="33795" name="Text Box 3"/>
          <p:cNvSpPr txBox="1">
            <a:spLocks noChangeArrowheads="1"/>
          </p:cNvSpPr>
          <p:nvPr/>
        </p:nvSpPr>
        <p:spPr bwMode="auto">
          <a:xfrm>
            <a:off x="2574925" y="4308475"/>
            <a:ext cx="1746250" cy="461963"/>
          </a:xfrm>
          <a:prstGeom prst="rect">
            <a:avLst/>
          </a:prstGeom>
          <a:noFill/>
          <a:ln w="9525">
            <a:noFill/>
            <a:miter lim="800000"/>
            <a:headEnd/>
            <a:tailEnd/>
          </a:ln>
        </p:spPr>
        <p:txBody>
          <a:bodyPr wrap="none">
            <a:spAutoFit/>
          </a:bodyPr>
          <a:lstStyle/>
          <a:p>
            <a:r>
              <a:rPr lang="en-US" b="1"/>
              <a:t>+-+-+-++-+-</a:t>
            </a:r>
          </a:p>
        </p:txBody>
      </p:sp>
      <p:sp>
        <p:nvSpPr>
          <p:cNvPr id="33796" name="Text Box 4"/>
          <p:cNvSpPr txBox="1">
            <a:spLocks noChangeArrowheads="1"/>
          </p:cNvSpPr>
          <p:nvPr/>
        </p:nvSpPr>
        <p:spPr bwMode="auto">
          <a:xfrm>
            <a:off x="5791200" y="685800"/>
            <a:ext cx="1860550" cy="461963"/>
          </a:xfrm>
          <a:prstGeom prst="rect">
            <a:avLst/>
          </a:prstGeom>
          <a:noFill/>
          <a:ln w="9525">
            <a:noFill/>
            <a:miter lim="800000"/>
            <a:headEnd/>
            <a:tailEnd/>
          </a:ln>
        </p:spPr>
        <p:txBody>
          <a:bodyPr wrap="none">
            <a:spAutoFit/>
          </a:bodyPr>
          <a:lstStyle/>
          <a:p>
            <a:r>
              <a:rPr lang="en-US" b="1"/>
              <a:t>+++-++++++</a:t>
            </a:r>
          </a:p>
        </p:txBody>
      </p:sp>
      <p:sp>
        <p:nvSpPr>
          <p:cNvPr id="33797" name="Text Box 4"/>
          <p:cNvSpPr txBox="1">
            <a:spLocks noChangeArrowheads="1"/>
          </p:cNvSpPr>
          <p:nvPr/>
        </p:nvSpPr>
        <p:spPr bwMode="auto">
          <a:xfrm>
            <a:off x="5791200" y="909638"/>
            <a:ext cx="1860550" cy="461962"/>
          </a:xfrm>
          <a:prstGeom prst="rect">
            <a:avLst/>
          </a:prstGeom>
          <a:noFill/>
          <a:ln w="9525">
            <a:noFill/>
            <a:miter lim="800000"/>
            <a:headEnd/>
            <a:tailEnd/>
          </a:ln>
        </p:spPr>
        <p:txBody>
          <a:bodyPr wrap="none">
            <a:spAutoFit/>
          </a:bodyPr>
          <a:lstStyle/>
          <a:p>
            <a:r>
              <a:rPr lang="en-US" b="1"/>
              <a:t>+++++++-++</a:t>
            </a:r>
          </a:p>
        </p:txBody>
      </p:sp>
      <p:sp>
        <p:nvSpPr>
          <p:cNvPr id="33798" name="Text Box 3"/>
          <p:cNvSpPr txBox="1">
            <a:spLocks noChangeArrowheads="1"/>
          </p:cNvSpPr>
          <p:nvPr/>
        </p:nvSpPr>
        <p:spPr bwMode="auto">
          <a:xfrm>
            <a:off x="2547938" y="4572000"/>
            <a:ext cx="1643062" cy="461963"/>
          </a:xfrm>
          <a:prstGeom prst="rect">
            <a:avLst/>
          </a:prstGeom>
          <a:noFill/>
          <a:ln w="9525">
            <a:noFill/>
            <a:miter lim="800000"/>
            <a:headEnd/>
            <a:tailEnd/>
          </a:ln>
        </p:spPr>
        <p:txBody>
          <a:bodyPr wrap="none">
            <a:spAutoFit/>
          </a:bodyPr>
          <a:lstStyle/>
          <a:p>
            <a:r>
              <a:rPr lang="en-US" b="1"/>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3" cstate="print"/>
          <a:srcRect l="15555" r="21547" b="67210"/>
          <a:stretch>
            <a:fillRect/>
          </a:stretch>
        </p:blipFill>
        <p:spPr bwMode="auto">
          <a:xfrm>
            <a:off x="609600" y="304800"/>
            <a:ext cx="8382000" cy="4935538"/>
          </a:xfrm>
          <a:prstGeom prst="rect">
            <a:avLst/>
          </a:prstGeom>
          <a:noFill/>
          <a:ln w="9525">
            <a:noFill/>
            <a:miter lim="800000"/>
            <a:headEnd/>
            <a:tailEnd/>
          </a:ln>
        </p:spPr>
      </p:pic>
      <p:pic>
        <p:nvPicPr>
          <p:cNvPr id="34819" name="Picture 5"/>
          <p:cNvPicPr>
            <a:picLocks noChangeAspect="1" noChangeArrowheads="1"/>
          </p:cNvPicPr>
          <p:nvPr/>
        </p:nvPicPr>
        <p:blipFill>
          <a:blip r:embed="rId3" cstate="print"/>
          <a:srcRect t="87338" r="10001"/>
          <a:stretch>
            <a:fillRect/>
          </a:stretch>
        </p:blipFill>
        <p:spPr bwMode="auto">
          <a:xfrm>
            <a:off x="457200" y="5257800"/>
            <a:ext cx="8229600" cy="1524000"/>
          </a:xfrm>
          <a:prstGeom prst="rect">
            <a:avLst/>
          </a:prstGeom>
          <a:noFill/>
          <a:ln w="9525">
            <a:noFill/>
            <a:miter lim="800000"/>
            <a:headEnd/>
            <a:tailEnd/>
          </a:ln>
        </p:spPr>
      </p:pic>
      <p:pic>
        <p:nvPicPr>
          <p:cNvPr id="34820" name="Picture 6"/>
          <p:cNvPicPr>
            <a:picLocks noChangeAspect="1" noChangeArrowheads="1"/>
          </p:cNvPicPr>
          <p:nvPr/>
        </p:nvPicPr>
        <p:blipFill>
          <a:blip r:embed="rId4" cstate="print"/>
          <a:srcRect/>
          <a:stretch>
            <a:fillRect/>
          </a:stretch>
        </p:blipFill>
        <p:spPr bwMode="auto">
          <a:xfrm>
            <a:off x="7938" y="1143000"/>
            <a:ext cx="830262" cy="3657600"/>
          </a:xfrm>
          <a:prstGeom prst="rect">
            <a:avLst/>
          </a:prstGeom>
          <a:noFill/>
          <a:ln w="9525">
            <a:noFill/>
            <a:miter lim="800000"/>
            <a:headEnd/>
            <a:tailEnd/>
          </a:ln>
        </p:spPr>
      </p:pic>
      <p:sp>
        <p:nvSpPr>
          <p:cNvPr id="34821" name="Text Box 7"/>
          <p:cNvSpPr txBox="1">
            <a:spLocks noChangeArrowheads="1"/>
          </p:cNvSpPr>
          <p:nvPr/>
        </p:nvSpPr>
        <p:spPr bwMode="auto">
          <a:xfrm>
            <a:off x="-76200" y="-36513"/>
            <a:ext cx="9137650" cy="457201"/>
          </a:xfrm>
          <a:prstGeom prst="rect">
            <a:avLst/>
          </a:prstGeom>
          <a:noFill/>
          <a:ln w="9525">
            <a:noFill/>
            <a:miter lim="800000"/>
            <a:headEnd/>
            <a:tailEnd/>
          </a:ln>
        </p:spPr>
        <p:txBody>
          <a:bodyPr wrap="none">
            <a:spAutoFit/>
          </a:bodyPr>
          <a:lstStyle/>
          <a:p>
            <a:pPr eaLnBrk="1" hangingPunct="1"/>
            <a:r>
              <a:rPr lang="en-US" b="1">
                <a:latin typeface="Arial" charset="0"/>
              </a:rPr>
              <a:t>100 generations of Mutation Accumulation in </a:t>
            </a:r>
            <a:r>
              <a:rPr lang="en-US" b="1" i="1">
                <a:latin typeface="Arial" charset="0"/>
              </a:rPr>
              <a:t>D. melanogaster</a:t>
            </a:r>
          </a:p>
        </p:txBody>
      </p:sp>
      <p:sp>
        <p:nvSpPr>
          <p:cNvPr id="34822" name="Text Box 8"/>
          <p:cNvSpPr txBox="1">
            <a:spLocks noChangeArrowheads="1"/>
          </p:cNvSpPr>
          <p:nvPr/>
        </p:nvSpPr>
        <p:spPr bwMode="auto">
          <a:xfrm>
            <a:off x="60325" y="417513"/>
            <a:ext cx="1581150" cy="366712"/>
          </a:xfrm>
          <a:prstGeom prst="rect">
            <a:avLst/>
          </a:prstGeom>
          <a:noFill/>
          <a:ln w="9525">
            <a:noFill/>
            <a:miter lim="800000"/>
            <a:headEnd/>
            <a:tailEnd/>
          </a:ln>
        </p:spPr>
        <p:txBody>
          <a:bodyPr wrap="none">
            <a:spAutoFit/>
          </a:bodyPr>
          <a:lstStyle/>
          <a:p>
            <a:pPr eaLnBrk="1" hangingPunct="1"/>
            <a:r>
              <a:rPr lang="en-US" sz="1800" b="1">
                <a:latin typeface="Arial" charset="0"/>
              </a:rPr>
              <a:t>Mackay 1992</a:t>
            </a:r>
          </a:p>
        </p:txBody>
      </p:sp>
      <p:sp>
        <p:nvSpPr>
          <p:cNvPr id="34823" name="Freeform 9"/>
          <p:cNvSpPr>
            <a:spLocks/>
          </p:cNvSpPr>
          <p:nvPr/>
        </p:nvSpPr>
        <p:spPr bwMode="auto">
          <a:xfrm>
            <a:off x="1217613" y="2520950"/>
            <a:ext cx="750887" cy="1385888"/>
          </a:xfrm>
          <a:custGeom>
            <a:avLst/>
            <a:gdLst>
              <a:gd name="T0" fmla="*/ 2147483647 w 473"/>
              <a:gd name="T1" fmla="*/ 2147483647 h 873"/>
              <a:gd name="T2" fmla="*/ 2147483647 w 473"/>
              <a:gd name="T3" fmla="*/ 2147483647 h 873"/>
              <a:gd name="T4" fmla="*/ 2147483647 w 473"/>
              <a:gd name="T5" fmla="*/ 2147483647 h 873"/>
              <a:gd name="T6" fmla="*/ 2147483647 w 473"/>
              <a:gd name="T7" fmla="*/ 2147483647 h 873"/>
              <a:gd name="T8" fmla="*/ 2147483647 w 473"/>
              <a:gd name="T9" fmla="*/ 2147483647 h 873"/>
              <a:gd name="T10" fmla="*/ 2147483647 w 473"/>
              <a:gd name="T11" fmla="*/ 2147483647 h 873"/>
              <a:gd name="T12" fmla="*/ 2147483647 w 473"/>
              <a:gd name="T13" fmla="*/ 2147483647 h 873"/>
              <a:gd name="T14" fmla="*/ 2147483647 w 473"/>
              <a:gd name="T15" fmla="*/ 2147483647 h 873"/>
              <a:gd name="T16" fmla="*/ 2147483647 w 473"/>
              <a:gd name="T17" fmla="*/ 2147483647 h 873"/>
              <a:gd name="T18" fmla="*/ 2147483647 w 473"/>
              <a:gd name="T19" fmla="*/ 2147483647 h 873"/>
              <a:gd name="T20" fmla="*/ 2147483647 w 473"/>
              <a:gd name="T21" fmla="*/ 2147483647 h 873"/>
              <a:gd name="T22" fmla="*/ 2147483647 w 473"/>
              <a:gd name="T23" fmla="*/ 2147483647 h 873"/>
              <a:gd name="T24" fmla="*/ 2147483647 w 473"/>
              <a:gd name="T25" fmla="*/ 2147483647 h 873"/>
              <a:gd name="T26" fmla="*/ 2147483647 w 473"/>
              <a:gd name="T27" fmla="*/ 2147483647 h 873"/>
              <a:gd name="T28" fmla="*/ 2147483647 w 473"/>
              <a:gd name="T29" fmla="*/ 2147483647 h 873"/>
              <a:gd name="T30" fmla="*/ 2147483647 w 473"/>
              <a:gd name="T31" fmla="*/ 2147483647 h 8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3"/>
              <a:gd name="T49" fmla="*/ 0 h 873"/>
              <a:gd name="T50" fmla="*/ 473 w 473"/>
              <a:gd name="T51" fmla="*/ 873 h 8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3" h="873">
                <a:moveTo>
                  <a:pt x="220" y="21"/>
                </a:moveTo>
                <a:cubicBezTo>
                  <a:pt x="211" y="15"/>
                  <a:pt x="204" y="5"/>
                  <a:pt x="193" y="3"/>
                </a:cubicBezTo>
                <a:cubicBezTo>
                  <a:pt x="173" y="0"/>
                  <a:pt x="108" y="65"/>
                  <a:pt x="92" y="76"/>
                </a:cubicBezTo>
                <a:cubicBezTo>
                  <a:pt x="66" y="128"/>
                  <a:pt x="37" y="176"/>
                  <a:pt x="19" y="231"/>
                </a:cubicBezTo>
                <a:cubicBezTo>
                  <a:pt x="0" y="428"/>
                  <a:pt x="0" y="384"/>
                  <a:pt x="19" y="707"/>
                </a:cubicBezTo>
                <a:cubicBezTo>
                  <a:pt x="23" y="774"/>
                  <a:pt x="32" y="854"/>
                  <a:pt x="102" y="871"/>
                </a:cubicBezTo>
                <a:cubicBezTo>
                  <a:pt x="157" y="868"/>
                  <a:pt x="212" y="873"/>
                  <a:pt x="266" y="862"/>
                </a:cubicBezTo>
                <a:cubicBezTo>
                  <a:pt x="319" y="851"/>
                  <a:pt x="386" y="765"/>
                  <a:pt x="431" y="734"/>
                </a:cubicBezTo>
                <a:cubicBezTo>
                  <a:pt x="459" y="651"/>
                  <a:pt x="418" y="774"/>
                  <a:pt x="449" y="670"/>
                </a:cubicBezTo>
                <a:cubicBezTo>
                  <a:pt x="454" y="651"/>
                  <a:pt x="467" y="615"/>
                  <a:pt x="467" y="615"/>
                </a:cubicBezTo>
                <a:cubicBezTo>
                  <a:pt x="464" y="600"/>
                  <a:pt x="473" y="570"/>
                  <a:pt x="458" y="570"/>
                </a:cubicBezTo>
                <a:cubicBezTo>
                  <a:pt x="437" y="570"/>
                  <a:pt x="412" y="615"/>
                  <a:pt x="412" y="615"/>
                </a:cubicBezTo>
                <a:cubicBezTo>
                  <a:pt x="385" y="606"/>
                  <a:pt x="353" y="613"/>
                  <a:pt x="330" y="597"/>
                </a:cubicBezTo>
                <a:cubicBezTo>
                  <a:pt x="320" y="590"/>
                  <a:pt x="324" y="573"/>
                  <a:pt x="321" y="561"/>
                </a:cubicBezTo>
                <a:cubicBezTo>
                  <a:pt x="330" y="385"/>
                  <a:pt x="339" y="301"/>
                  <a:pt x="321" y="113"/>
                </a:cubicBezTo>
                <a:cubicBezTo>
                  <a:pt x="316" y="66"/>
                  <a:pt x="171" y="70"/>
                  <a:pt x="220" y="21"/>
                </a:cubicBezTo>
                <a:close/>
              </a:path>
            </a:pathLst>
          </a:custGeom>
          <a:noFill/>
          <a:ln w="38100" cmpd="sng">
            <a:solidFill>
              <a:srgbClr val="FF0000"/>
            </a:solidFill>
            <a:round/>
            <a:headEnd/>
            <a:tailEnd/>
          </a:ln>
        </p:spPr>
        <p:txBody>
          <a:bodyPr/>
          <a:lstStyle/>
          <a:p>
            <a:endParaRPr lang="en-US"/>
          </a:p>
        </p:txBody>
      </p:sp>
      <p:sp>
        <p:nvSpPr>
          <p:cNvPr id="34824" name="Freeform 10"/>
          <p:cNvSpPr>
            <a:spLocks/>
          </p:cNvSpPr>
          <p:nvPr/>
        </p:nvSpPr>
        <p:spPr bwMode="auto">
          <a:xfrm>
            <a:off x="8215313" y="1450975"/>
            <a:ext cx="882650" cy="3149600"/>
          </a:xfrm>
          <a:custGeom>
            <a:avLst/>
            <a:gdLst>
              <a:gd name="T0" fmla="*/ 2147483647 w 556"/>
              <a:gd name="T1" fmla="*/ 0 h 1984"/>
              <a:gd name="T2" fmla="*/ 2147483647 w 556"/>
              <a:gd name="T3" fmla="*/ 2147483647 h 1984"/>
              <a:gd name="T4" fmla="*/ 2147483647 w 556"/>
              <a:gd name="T5" fmla="*/ 2147483647 h 1984"/>
              <a:gd name="T6" fmla="*/ 0 w 556"/>
              <a:gd name="T7" fmla="*/ 2147483647 h 1984"/>
              <a:gd name="T8" fmla="*/ 2147483647 w 556"/>
              <a:gd name="T9" fmla="*/ 2147483647 h 1984"/>
              <a:gd name="T10" fmla="*/ 2147483647 w 556"/>
              <a:gd name="T11" fmla="*/ 2147483647 h 1984"/>
              <a:gd name="T12" fmla="*/ 2147483647 w 556"/>
              <a:gd name="T13" fmla="*/ 2147483647 h 1984"/>
              <a:gd name="T14" fmla="*/ 2147483647 w 556"/>
              <a:gd name="T15" fmla="*/ 2147483647 h 1984"/>
              <a:gd name="T16" fmla="*/ 2147483647 w 556"/>
              <a:gd name="T17" fmla="*/ 2147483647 h 1984"/>
              <a:gd name="T18" fmla="*/ 2147483647 w 556"/>
              <a:gd name="T19" fmla="*/ 2147483647 h 1984"/>
              <a:gd name="T20" fmla="*/ 2147483647 w 556"/>
              <a:gd name="T21" fmla="*/ 2147483647 h 1984"/>
              <a:gd name="T22" fmla="*/ 2147483647 w 556"/>
              <a:gd name="T23" fmla="*/ 2147483647 h 1984"/>
              <a:gd name="T24" fmla="*/ 2147483647 w 556"/>
              <a:gd name="T25" fmla="*/ 2147483647 h 1984"/>
              <a:gd name="T26" fmla="*/ 2147483647 w 556"/>
              <a:gd name="T27" fmla="*/ 2147483647 h 1984"/>
              <a:gd name="T28" fmla="*/ 2147483647 w 556"/>
              <a:gd name="T29" fmla="*/ 2147483647 h 1984"/>
              <a:gd name="T30" fmla="*/ 2147483647 w 556"/>
              <a:gd name="T31" fmla="*/ 2147483647 h 1984"/>
              <a:gd name="T32" fmla="*/ 2147483647 w 556"/>
              <a:gd name="T33" fmla="*/ 2147483647 h 1984"/>
              <a:gd name="T34" fmla="*/ 2147483647 w 556"/>
              <a:gd name="T35" fmla="*/ 2147483647 h 1984"/>
              <a:gd name="T36" fmla="*/ 2147483647 w 556"/>
              <a:gd name="T37" fmla="*/ 0 h 19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6"/>
              <a:gd name="T58" fmla="*/ 0 h 1984"/>
              <a:gd name="T59" fmla="*/ 556 w 556"/>
              <a:gd name="T60" fmla="*/ 1984 h 19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6" h="1984">
                <a:moveTo>
                  <a:pt x="274" y="0"/>
                </a:moveTo>
                <a:cubicBezTo>
                  <a:pt x="215" y="62"/>
                  <a:pt x="149" y="139"/>
                  <a:pt x="119" y="220"/>
                </a:cubicBezTo>
                <a:cubicBezTo>
                  <a:pt x="103" y="264"/>
                  <a:pt x="96" y="312"/>
                  <a:pt x="82" y="357"/>
                </a:cubicBezTo>
                <a:cubicBezTo>
                  <a:pt x="62" y="503"/>
                  <a:pt x="24" y="642"/>
                  <a:pt x="0" y="787"/>
                </a:cubicBezTo>
                <a:cubicBezTo>
                  <a:pt x="3" y="994"/>
                  <a:pt x="3" y="1201"/>
                  <a:pt x="9" y="1408"/>
                </a:cubicBezTo>
                <a:cubicBezTo>
                  <a:pt x="11" y="1473"/>
                  <a:pt x="31" y="1514"/>
                  <a:pt x="64" y="1564"/>
                </a:cubicBezTo>
                <a:cubicBezTo>
                  <a:pt x="83" y="1594"/>
                  <a:pt x="119" y="1655"/>
                  <a:pt x="119" y="1655"/>
                </a:cubicBezTo>
                <a:cubicBezTo>
                  <a:pt x="137" y="1709"/>
                  <a:pt x="152" y="1769"/>
                  <a:pt x="192" y="1811"/>
                </a:cubicBezTo>
                <a:lnTo>
                  <a:pt x="247" y="1884"/>
                </a:lnTo>
                <a:cubicBezTo>
                  <a:pt x="247" y="1884"/>
                  <a:pt x="247" y="1884"/>
                  <a:pt x="247" y="1884"/>
                </a:cubicBezTo>
                <a:cubicBezTo>
                  <a:pt x="270" y="1929"/>
                  <a:pt x="268" y="1967"/>
                  <a:pt x="320" y="1984"/>
                </a:cubicBezTo>
                <a:cubicBezTo>
                  <a:pt x="393" y="1974"/>
                  <a:pt x="413" y="1970"/>
                  <a:pt x="475" y="1929"/>
                </a:cubicBezTo>
                <a:cubicBezTo>
                  <a:pt x="493" y="1917"/>
                  <a:pt x="521" y="1884"/>
                  <a:pt x="521" y="1884"/>
                </a:cubicBezTo>
                <a:cubicBezTo>
                  <a:pt x="556" y="1776"/>
                  <a:pt x="525" y="1882"/>
                  <a:pt x="521" y="1609"/>
                </a:cubicBezTo>
                <a:cubicBezTo>
                  <a:pt x="516" y="1295"/>
                  <a:pt x="516" y="982"/>
                  <a:pt x="512" y="668"/>
                </a:cubicBezTo>
                <a:cubicBezTo>
                  <a:pt x="510" y="528"/>
                  <a:pt x="508" y="387"/>
                  <a:pt x="503" y="247"/>
                </a:cubicBezTo>
                <a:cubicBezTo>
                  <a:pt x="501" y="179"/>
                  <a:pt x="512" y="131"/>
                  <a:pt x="448" y="110"/>
                </a:cubicBezTo>
                <a:cubicBezTo>
                  <a:pt x="430" y="84"/>
                  <a:pt x="402" y="54"/>
                  <a:pt x="375" y="37"/>
                </a:cubicBezTo>
                <a:cubicBezTo>
                  <a:pt x="340" y="14"/>
                  <a:pt x="294" y="43"/>
                  <a:pt x="274" y="0"/>
                </a:cubicBezTo>
                <a:close/>
              </a:path>
            </a:pathLst>
          </a:custGeom>
          <a:noFill/>
          <a:ln w="38100" cmpd="sng">
            <a:solidFill>
              <a:srgbClr val="FF0000"/>
            </a:solidFill>
            <a:round/>
            <a:headEnd/>
            <a:tailEnd/>
          </a:ln>
        </p:spPr>
        <p:txBody>
          <a:bodyPr/>
          <a:lstStyle/>
          <a:p>
            <a:endParaRPr lang="en-US"/>
          </a:p>
        </p:txBody>
      </p:sp>
      <p:sp>
        <p:nvSpPr>
          <p:cNvPr id="34825" name="Text Box 11"/>
          <p:cNvSpPr txBox="1">
            <a:spLocks noChangeArrowheads="1"/>
          </p:cNvSpPr>
          <p:nvPr/>
        </p:nvSpPr>
        <p:spPr bwMode="auto">
          <a:xfrm>
            <a:off x="2590800" y="1792288"/>
            <a:ext cx="5232400" cy="457200"/>
          </a:xfrm>
          <a:prstGeom prst="rect">
            <a:avLst/>
          </a:prstGeom>
          <a:noFill/>
          <a:ln w="9525">
            <a:noFill/>
            <a:miter lim="800000"/>
            <a:headEnd/>
            <a:tailEnd/>
          </a:ln>
        </p:spPr>
        <p:txBody>
          <a:bodyPr wrap="none">
            <a:spAutoFit/>
          </a:bodyPr>
          <a:lstStyle/>
          <a:p>
            <a:pPr eaLnBrk="1" hangingPunct="1"/>
            <a:r>
              <a:rPr lang="en-US" b="1">
                <a:latin typeface="Arial" charset="0"/>
              </a:rPr>
              <a:t>variance increases: new mutations</a:t>
            </a:r>
          </a:p>
        </p:txBody>
      </p:sp>
      <p:sp>
        <p:nvSpPr>
          <p:cNvPr id="34826" name="Line 12"/>
          <p:cNvSpPr>
            <a:spLocks noChangeShapeType="1"/>
          </p:cNvSpPr>
          <p:nvPr/>
        </p:nvSpPr>
        <p:spPr bwMode="auto">
          <a:xfrm flipH="1">
            <a:off x="1828800" y="2057400"/>
            <a:ext cx="914400" cy="457200"/>
          </a:xfrm>
          <a:prstGeom prst="line">
            <a:avLst/>
          </a:prstGeom>
          <a:noFill/>
          <a:ln w="9525">
            <a:solidFill>
              <a:schemeClr val="tx1"/>
            </a:solidFill>
            <a:round/>
            <a:headEnd/>
            <a:tailEnd type="triangle" w="med" len="med"/>
          </a:ln>
        </p:spPr>
        <p:txBody>
          <a:bodyPr/>
          <a:lstStyle/>
          <a:p>
            <a:endParaRPr lang="en-US"/>
          </a:p>
        </p:txBody>
      </p:sp>
      <p:sp>
        <p:nvSpPr>
          <p:cNvPr id="34827" name="Line 13"/>
          <p:cNvSpPr>
            <a:spLocks noChangeShapeType="1"/>
          </p:cNvSpPr>
          <p:nvPr/>
        </p:nvSpPr>
        <p:spPr bwMode="auto">
          <a:xfrm>
            <a:off x="7848600" y="2057400"/>
            <a:ext cx="381000" cy="152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03_F19a"/>
          <p:cNvPicPr>
            <a:picLocks noChangeAspect="1" noChangeArrowheads="1"/>
          </p:cNvPicPr>
          <p:nvPr/>
        </p:nvPicPr>
        <p:blipFill>
          <a:blip r:embed="rId3" cstate="print"/>
          <a:srcRect/>
          <a:stretch>
            <a:fillRect/>
          </a:stretch>
        </p:blipFill>
        <p:spPr bwMode="auto">
          <a:xfrm>
            <a:off x="3352800" y="458788"/>
            <a:ext cx="3554413" cy="6399212"/>
          </a:xfrm>
          <a:prstGeom prst="rect">
            <a:avLst/>
          </a:prstGeom>
          <a:noFill/>
          <a:ln w="9525">
            <a:noFill/>
            <a:miter lim="800000"/>
            <a:headEnd/>
            <a:tailEnd/>
          </a:ln>
        </p:spPr>
      </p:pic>
      <p:sp>
        <p:nvSpPr>
          <p:cNvPr id="35843" name="Text Box 3"/>
          <p:cNvSpPr txBox="1">
            <a:spLocks noChangeArrowheads="1"/>
          </p:cNvSpPr>
          <p:nvPr/>
        </p:nvSpPr>
        <p:spPr bwMode="auto">
          <a:xfrm>
            <a:off x="365125" y="269875"/>
            <a:ext cx="2508250" cy="2678113"/>
          </a:xfrm>
          <a:prstGeom prst="rect">
            <a:avLst/>
          </a:prstGeom>
          <a:noFill/>
          <a:ln w="9525">
            <a:noFill/>
            <a:miter lim="800000"/>
            <a:headEnd/>
            <a:tailEnd/>
          </a:ln>
        </p:spPr>
        <p:txBody>
          <a:bodyPr wrap="none">
            <a:spAutoFit/>
          </a:bodyPr>
          <a:lstStyle/>
          <a:p>
            <a:r>
              <a:rPr lang="en-US">
                <a:latin typeface="Arial" charset="0"/>
                <a:cs typeface="Arial" charset="0"/>
              </a:rPr>
              <a:t>IX Evolution is</a:t>
            </a:r>
          </a:p>
          <a:p>
            <a:r>
              <a:rPr lang="en-US">
                <a:latin typeface="Arial" charset="0"/>
                <a:cs typeface="Arial" charset="0"/>
              </a:rPr>
              <a:t>      Opportunistic</a:t>
            </a:r>
          </a:p>
          <a:p>
            <a:endParaRPr lang="en-US">
              <a:latin typeface="Arial" charset="0"/>
              <a:cs typeface="Arial" charset="0"/>
            </a:endParaRPr>
          </a:p>
          <a:p>
            <a:endParaRPr lang="en-US">
              <a:latin typeface="Arial" charset="0"/>
              <a:cs typeface="Arial" charset="0"/>
            </a:endParaRPr>
          </a:p>
          <a:p>
            <a:endParaRPr lang="en-US">
              <a:latin typeface="Arial" charset="0"/>
              <a:cs typeface="Arial" charset="0"/>
            </a:endParaRPr>
          </a:p>
          <a:p>
            <a:r>
              <a:rPr lang="en-US">
                <a:latin typeface="Arial" charset="0"/>
                <a:cs typeface="Arial" charset="0"/>
              </a:rPr>
              <a:t>Evolution of </a:t>
            </a:r>
          </a:p>
          <a:p>
            <a:r>
              <a:rPr lang="en-US">
                <a:latin typeface="Arial" charset="0"/>
                <a:cs typeface="Arial" charset="0"/>
              </a:rPr>
              <a:t>  Panda’s thumb</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03_F19b"/>
          <p:cNvPicPr>
            <a:picLocks noChangeAspect="1" noChangeArrowheads="1"/>
          </p:cNvPicPr>
          <p:nvPr/>
        </p:nvPicPr>
        <p:blipFill>
          <a:blip r:embed="rId3" cstate="print"/>
          <a:srcRect/>
          <a:stretch>
            <a:fillRect/>
          </a:stretch>
        </p:blipFill>
        <p:spPr bwMode="auto">
          <a:xfrm>
            <a:off x="304800" y="571500"/>
            <a:ext cx="8531225" cy="571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0" y="3106738"/>
            <a:ext cx="9144000" cy="646112"/>
          </a:xfrm>
          <a:prstGeom prst="rect">
            <a:avLst/>
          </a:prstGeom>
          <a:noFill/>
          <a:ln w="9525">
            <a:noFill/>
            <a:miter lim="800000"/>
            <a:headEnd/>
            <a:tailEnd/>
          </a:ln>
        </p:spPr>
        <p:txBody>
          <a:bodyPr anchor="ctr">
            <a:spAutoFit/>
          </a:bodyPr>
          <a:lstStyle/>
          <a:p>
            <a:endParaRPr lang="en-US" sz="1800">
              <a:latin typeface="Arial" charset="0"/>
              <a:cs typeface="Arial" charset="0"/>
            </a:endParaRPr>
          </a:p>
          <a:p>
            <a:endParaRPr lang="en-US" sz="1800">
              <a:latin typeface="Arial" charset="0"/>
              <a:cs typeface="Arial" charset="0"/>
            </a:endParaRPr>
          </a:p>
        </p:txBody>
      </p:sp>
      <p:sp>
        <p:nvSpPr>
          <p:cNvPr id="37891" name="Text Box 5"/>
          <p:cNvSpPr txBox="1">
            <a:spLocks noChangeArrowheads="1"/>
          </p:cNvSpPr>
          <p:nvPr/>
        </p:nvSpPr>
        <p:spPr bwMode="auto">
          <a:xfrm>
            <a:off x="-92075" y="-111125"/>
            <a:ext cx="4770438" cy="461963"/>
          </a:xfrm>
          <a:prstGeom prst="rect">
            <a:avLst/>
          </a:prstGeom>
          <a:noFill/>
          <a:ln w="9525">
            <a:noFill/>
            <a:miter lim="800000"/>
            <a:headEnd/>
            <a:tailEnd/>
          </a:ln>
        </p:spPr>
        <p:txBody>
          <a:bodyPr wrap="none">
            <a:spAutoFit/>
          </a:bodyPr>
          <a:lstStyle/>
          <a:p>
            <a:r>
              <a:rPr lang="en-US">
                <a:latin typeface="Arial" charset="0"/>
                <a:cs typeface="Arial" charset="0"/>
              </a:rPr>
              <a:t>X. Complexity: A Roll of the Dice?</a:t>
            </a:r>
          </a:p>
        </p:txBody>
      </p:sp>
      <p:sp>
        <p:nvSpPr>
          <p:cNvPr id="37892" name="Rectangle 4"/>
          <p:cNvSpPr>
            <a:spLocks noChangeArrowheads="1"/>
          </p:cNvSpPr>
          <p:nvPr/>
        </p:nvSpPr>
        <p:spPr bwMode="auto">
          <a:xfrm>
            <a:off x="152400" y="1656359"/>
            <a:ext cx="8991600" cy="1846659"/>
          </a:xfrm>
          <a:prstGeom prst="rect">
            <a:avLst/>
          </a:prstGeom>
          <a:noFill/>
          <a:ln w="9525">
            <a:noFill/>
            <a:miter lim="800000"/>
            <a:headEnd/>
            <a:tailEnd/>
          </a:ln>
        </p:spPr>
        <p:txBody>
          <a:bodyPr lIns="0" tIns="0" rIns="0" bIns="0" anchor="ctr">
            <a:spAutoFit/>
          </a:bodyPr>
          <a:lstStyle/>
          <a:p>
            <a:r>
              <a:rPr lang="en-US" dirty="0" smtClean="0">
                <a:latin typeface="Arial" charset="0"/>
                <a:cs typeface="Arial" charset="0"/>
              </a:rPr>
              <a:t>Roll 3 dye, and what is your chance of rolling 1,1,1</a:t>
            </a:r>
          </a:p>
          <a:p>
            <a:r>
              <a:rPr lang="en-US" dirty="0" smtClean="0">
                <a:latin typeface="Arial" charset="0"/>
                <a:cs typeface="Arial" charset="0"/>
              </a:rPr>
              <a:t>But what if you could accumulate the “1’s” across rolls??:</a:t>
            </a:r>
            <a:endParaRPr lang="en-US" dirty="0">
              <a:latin typeface="Arial" charset="0"/>
              <a:cs typeface="Arial" charset="0"/>
            </a:endParaRPr>
          </a:p>
          <a:p>
            <a:r>
              <a:rPr lang="en-US" dirty="0">
                <a:latin typeface="Arial" charset="0"/>
                <a:cs typeface="Arial" charset="0"/>
              </a:rPr>
              <a:t>          </a:t>
            </a:r>
          </a:p>
          <a:p>
            <a:endParaRPr lang="en-US" dirty="0">
              <a:latin typeface="Arial" charset="0"/>
              <a:cs typeface="Arial" charset="0"/>
            </a:endParaRPr>
          </a:p>
          <a:p>
            <a:r>
              <a:rPr lang="en-US" dirty="0">
                <a:latin typeface="Arial" charset="0"/>
                <a:cs typeface="Arial" charset="0"/>
              </a:rPr>
              <a:t>Trial #           Dye #1                 Dye#2                          Dye#3</a:t>
            </a:r>
          </a:p>
        </p:txBody>
      </p:sp>
      <p:sp>
        <p:nvSpPr>
          <p:cNvPr id="37893" name="Rectangle 5"/>
          <p:cNvSpPr>
            <a:spLocks noChangeArrowheads="1"/>
          </p:cNvSpPr>
          <p:nvPr/>
        </p:nvSpPr>
        <p:spPr bwMode="auto">
          <a:xfrm>
            <a:off x="1981200" y="3552944"/>
            <a:ext cx="7162800" cy="3323987"/>
          </a:xfrm>
          <a:prstGeom prst="rect">
            <a:avLst/>
          </a:prstGeom>
          <a:noFill/>
          <a:ln w="9525">
            <a:noFill/>
            <a:miter lim="800000"/>
            <a:headEnd/>
            <a:tailEnd/>
          </a:ln>
        </p:spPr>
        <p:txBody>
          <a:bodyPr lIns="0" tIns="0" rIns="0" bIns="0" anchor="ctr">
            <a:spAutoFit/>
          </a:bodyPr>
          <a:lstStyle/>
          <a:p>
            <a:pPr marL="457200" indent="-457200">
              <a:buFontTx/>
              <a:buAutoNum type="arabicPlain"/>
            </a:pPr>
            <a:r>
              <a:rPr lang="en-US" dirty="0">
                <a:latin typeface="Arial" charset="0"/>
                <a:cs typeface="Arial" charset="0"/>
              </a:rPr>
              <a:t>                          3	                              </a:t>
            </a:r>
            <a:r>
              <a:rPr lang="en-US" dirty="0" smtClean="0">
                <a:latin typeface="Arial" charset="0"/>
                <a:cs typeface="Arial" charset="0"/>
              </a:rPr>
              <a:t>6</a:t>
            </a:r>
          </a:p>
          <a:p>
            <a:pPr marL="457200" indent="-457200"/>
            <a:endParaRPr lang="en-US" dirty="0">
              <a:latin typeface="Arial" charset="0"/>
              <a:cs typeface="Arial" charset="0"/>
            </a:endParaRPr>
          </a:p>
          <a:p>
            <a:pPr marL="457200" indent="-457200"/>
            <a:r>
              <a:rPr lang="en-US" dirty="0" smtClean="0">
                <a:latin typeface="Arial" charset="0"/>
                <a:cs typeface="Arial" charset="0"/>
              </a:rPr>
              <a:t>Fixed                       </a:t>
            </a:r>
            <a:r>
              <a:rPr lang="en-US" dirty="0">
                <a:latin typeface="Arial" charset="0"/>
                <a:cs typeface="Arial" charset="0"/>
              </a:rPr>
              <a:t>5                                       6</a:t>
            </a:r>
          </a:p>
          <a:p>
            <a:pPr marL="457200" indent="-457200"/>
            <a:endParaRPr lang="en-US" dirty="0">
              <a:latin typeface="Arial" charset="0"/>
              <a:cs typeface="Arial" charset="0"/>
            </a:endParaRPr>
          </a:p>
          <a:p>
            <a:pPr marL="457200" indent="-457200"/>
            <a:r>
              <a:rPr lang="en-US" dirty="0" smtClean="0">
                <a:latin typeface="Arial" charset="0"/>
                <a:cs typeface="Arial" charset="0"/>
              </a:rPr>
              <a:t>Fixed                       2                                       </a:t>
            </a:r>
            <a:r>
              <a:rPr lang="en-US" dirty="0">
                <a:latin typeface="Arial" charset="0"/>
                <a:cs typeface="Arial" charset="0"/>
              </a:rPr>
              <a:t>2</a:t>
            </a:r>
          </a:p>
          <a:p>
            <a:pPr marL="457200" indent="-457200">
              <a:buFontTx/>
              <a:buAutoNum type="arabicPlain"/>
            </a:pPr>
            <a:endParaRPr lang="en-US" dirty="0">
              <a:latin typeface="Arial" charset="0"/>
              <a:cs typeface="Arial" charset="0"/>
            </a:endParaRPr>
          </a:p>
          <a:p>
            <a:pPr marL="457200" indent="-457200"/>
            <a:r>
              <a:rPr lang="en-US" dirty="0" smtClean="0">
                <a:latin typeface="Arial" charset="0"/>
                <a:cs typeface="Arial" charset="0"/>
              </a:rPr>
              <a:t>Fixed                       1                                       </a:t>
            </a:r>
            <a:r>
              <a:rPr lang="en-US" dirty="0">
                <a:latin typeface="Arial" charset="0"/>
                <a:cs typeface="Arial" charset="0"/>
              </a:rPr>
              <a:t>6</a:t>
            </a:r>
          </a:p>
          <a:p>
            <a:pPr marL="457200" indent="-457200">
              <a:buFontTx/>
              <a:buAutoNum type="arabicPlain" startAt="5"/>
            </a:pPr>
            <a:endParaRPr lang="en-US" dirty="0">
              <a:latin typeface="Arial" charset="0"/>
              <a:cs typeface="Arial" charset="0"/>
            </a:endParaRPr>
          </a:p>
          <a:p>
            <a:pPr marL="457200" indent="-457200"/>
            <a:r>
              <a:rPr lang="en-US" dirty="0">
                <a:latin typeface="Arial" charset="0"/>
                <a:cs typeface="Arial" charset="0"/>
              </a:rPr>
              <a:t>Etc.</a:t>
            </a:r>
          </a:p>
        </p:txBody>
      </p:sp>
      <p:sp>
        <p:nvSpPr>
          <p:cNvPr id="37894" name="Text Box 6"/>
          <p:cNvSpPr txBox="1">
            <a:spLocks noChangeArrowheads="1"/>
          </p:cNvSpPr>
          <p:nvPr/>
        </p:nvSpPr>
        <p:spPr bwMode="auto">
          <a:xfrm>
            <a:off x="288925" y="323850"/>
            <a:ext cx="8575675" cy="1200150"/>
          </a:xfrm>
          <a:prstGeom prst="rect">
            <a:avLst/>
          </a:prstGeom>
          <a:noFill/>
          <a:ln w="9525">
            <a:noFill/>
            <a:miter lim="800000"/>
            <a:headEnd/>
            <a:tailEnd/>
          </a:ln>
        </p:spPr>
        <p:txBody>
          <a:bodyPr wrap="none">
            <a:spAutoFit/>
          </a:bodyPr>
          <a:lstStyle/>
          <a:p>
            <a:r>
              <a:rPr lang="en-US" dirty="0">
                <a:latin typeface="Arial" charset="0"/>
                <a:cs typeface="Arial" charset="0"/>
              </a:rPr>
              <a:t>What are chances of getting 3 alleles at 3 loci</a:t>
            </a:r>
            <a:r>
              <a:rPr lang="en-US" dirty="0" smtClean="0">
                <a:latin typeface="Arial" charset="0"/>
                <a:cs typeface="Arial" charset="0"/>
              </a:rPr>
              <a:t>?? (say 1,1,1)</a:t>
            </a:r>
            <a:endParaRPr lang="en-US" dirty="0">
              <a:latin typeface="Arial" charset="0"/>
              <a:cs typeface="Arial" charset="0"/>
            </a:endParaRPr>
          </a:p>
          <a:p>
            <a:r>
              <a:rPr lang="en-US" dirty="0">
                <a:latin typeface="Arial" charset="0"/>
                <a:cs typeface="Arial" charset="0"/>
              </a:rPr>
              <a:t>When 6 alleles (1-6) at each locus: 1/6 x 1/6  x 1/6 = 1/216?? </a:t>
            </a:r>
          </a:p>
          <a:p>
            <a:r>
              <a:rPr lang="en-US" dirty="0">
                <a:latin typeface="Arial" charset="0"/>
                <a:cs typeface="Arial" charset="0"/>
              </a:rPr>
              <a:t>NO!! Selection is more efficient!!</a:t>
            </a:r>
          </a:p>
        </p:txBody>
      </p:sp>
      <p:sp>
        <p:nvSpPr>
          <p:cNvPr id="37895" name="Text Box 7"/>
          <p:cNvSpPr txBox="1">
            <a:spLocks noChangeArrowheads="1"/>
          </p:cNvSpPr>
          <p:nvPr/>
        </p:nvSpPr>
        <p:spPr bwMode="auto">
          <a:xfrm>
            <a:off x="212725" y="3540125"/>
            <a:ext cx="355600" cy="3046413"/>
          </a:xfrm>
          <a:prstGeom prst="rect">
            <a:avLst/>
          </a:prstGeom>
          <a:noFill/>
          <a:ln w="9525">
            <a:noFill/>
            <a:miter lim="800000"/>
            <a:headEnd/>
            <a:tailEnd/>
          </a:ln>
        </p:spPr>
        <p:txBody>
          <a:bodyPr wrap="none">
            <a:spAutoFit/>
          </a:bodyPr>
          <a:lstStyle/>
          <a:p>
            <a:r>
              <a:rPr lang="en-US">
                <a:latin typeface="Arial" charset="0"/>
                <a:cs typeface="Arial" charset="0"/>
              </a:rPr>
              <a:t>1</a:t>
            </a:r>
          </a:p>
          <a:p>
            <a:endParaRPr lang="en-US">
              <a:latin typeface="Arial" charset="0"/>
              <a:cs typeface="Arial" charset="0"/>
            </a:endParaRPr>
          </a:p>
          <a:p>
            <a:r>
              <a:rPr lang="en-US">
                <a:latin typeface="Arial" charset="0"/>
                <a:cs typeface="Arial" charset="0"/>
              </a:rPr>
              <a:t>2</a:t>
            </a:r>
          </a:p>
          <a:p>
            <a:endParaRPr lang="en-US">
              <a:latin typeface="Arial" charset="0"/>
              <a:cs typeface="Arial" charset="0"/>
            </a:endParaRPr>
          </a:p>
          <a:p>
            <a:r>
              <a:rPr lang="en-US">
                <a:latin typeface="Arial" charset="0"/>
                <a:cs typeface="Arial" charset="0"/>
              </a:rPr>
              <a:t>3</a:t>
            </a:r>
          </a:p>
          <a:p>
            <a:endParaRPr lang="en-US">
              <a:latin typeface="Arial" charset="0"/>
              <a:cs typeface="Arial" charset="0"/>
            </a:endParaRPr>
          </a:p>
          <a:p>
            <a:r>
              <a:rPr lang="en-US">
                <a:latin typeface="Arial" charset="0"/>
                <a:cs typeface="Arial" charset="0"/>
              </a:rPr>
              <a:t>4</a:t>
            </a:r>
          </a:p>
          <a:p>
            <a:endParaRPr lang="en-US">
              <a:latin typeface="Arial" charset="0"/>
              <a:cs typeface="Arial" charset="0"/>
            </a:endParaRPr>
          </a:p>
        </p:txBody>
      </p:sp>
      <p:sp>
        <p:nvSpPr>
          <p:cNvPr id="8" name="Oval 7"/>
          <p:cNvSpPr/>
          <p:nvPr/>
        </p:nvSpPr>
        <p:spPr bwMode="auto">
          <a:xfrm>
            <a:off x="4495800" y="5562600"/>
            <a:ext cx="533400" cy="685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p>
        </p:txBody>
      </p:sp>
      <p:sp>
        <p:nvSpPr>
          <p:cNvPr id="9" name="Oval 8"/>
          <p:cNvSpPr/>
          <p:nvPr/>
        </p:nvSpPr>
        <p:spPr bwMode="auto">
          <a:xfrm>
            <a:off x="1828800" y="3505200"/>
            <a:ext cx="533400" cy="685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03_F23"/>
          <p:cNvPicPr>
            <a:picLocks noChangeAspect="1" noChangeArrowheads="1"/>
          </p:cNvPicPr>
          <p:nvPr/>
        </p:nvPicPr>
        <p:blipFill>
          <a:blip r:embed="rId3" cstate="print"/>
          <a:srcRect/>
          <a:stretch>
            <a:fillRect/>
          </a:stretch>
        </p:blipFill>
        <p:spPr bwMode="auto">
          <a:xfrm>
            <a:off x="304800" y="698500"/>
            <a:ext cx="8531225" cy="5465763"/>
          </a:xfrm>
          <a:prstGeom prst="rect">
            <a:avLst/>
          </a:prstGeom>
          <a:noFill/>
          <a:ln w="9525">
            <a:noFill/>
            <a:miter lim="800000"/>
            <a:headEnd/>
            <a:tailEnd/>
          </a:ln>
        </p:spPr>
      </p:pic>
      <p:sp>
        <p:nvSpPr>
          <p:cNvPr id="38915" name="Text Box 3"/>
          <p:cNvSpPr txBox="1">
            <a:spLocks noChangeArrowheads="1"/>
          </p:cNvSpPr>
          <p:nvPr/>
        </p:nvSpPr>
        <p:spPr bwMode="auto">
          <a:xfrm>
            <a:off x="1203325" y="2555875"/>
            <a:ext cx="2627313" cy="822325"/>
          </a:xfrm>
          <a:prstGeom prst="rect">
            <a:avLst/>
          </a:prstGeom>
          <a:noFill/>
          <a:ln w="9525">
            <a:noFill/>
            <a:miter lim="800000"/>
            <a:headEnd/>
            <a:tailEnd/>
          </a:ln>
        </p:spPr>
        <p:txBody>
          <a:bodyPr wrap="none">
            <a:spAutoFit/>
          </a:bodyPr>
          <a:lstStyle/>
          <a:p>
            <a:r>
              <a:rPr lang="en-US"/>
              <a:t>Flat and segmented </a:t>
            </a:r>
          </a:p>
          <a:p>
            <a:r>
              <a:rPr lang="en-US"/>
              <a:t>worms etc.,</a:t>
            </a:r>
          </a:p>
        </p:txBody>
      </p:sp>
      <p:sp>
        <p:nvSpPr>
          <p:cNvPr id="38916" name="Text Box 4"/>
          <p:cNvSpPr txBox="1">
            <a:spLocks noChangeArrowheads="1"/>
          </p:cNvSpPr>
          <p:nvPr/>
        </p:nvSpPr>
        <p:spPr bwMode="auto">
          <a:xfrm>
            <a:off x="6172200" y="3124200"/>
            <a:ext cx="2763838" cy="457200"/>
          </a:xfrm>
          <a:prstGeom prst="rect">
            <a:avLst/>
          </a:prstGeom>
          <a:noFill/>
          <a:ln w="9525">
            <a:noFill/>
            <a:miter lim="800000"/>
            <a:headEnd/>
            <a:tailEnd/>
          </a:ln>
        </p:spPr>
        <p:txBody>
          <a:bodyPr wrap="none">
            <a:spAutoFit/>
          </a:bodyPr>
          <a:lstStyle/>
          <a:p>
            <a:r>
              <a:rPr lang="en-US"/>
              <a:t>Copepod crustaceans</a:t>
            </a:r>
          </a:p>
        </p:txBody>
      </p:sp>
      <p:sp>
        <p:nvSpPr>
          <p:cNvPr id="38917" name="Text Box 5"/>
          <p:cNvSpPr txBox="1">
            <a:spLocks noChangeArrowheads="1"/>
          </p:cNvSpPr>
          <p:nvPr/>
        </p:nvSpPr>
        <p:spPr bwMode="auto">
          <a:xfrm>
            <a:off x="2478088" y="5578475"/>
            <a:ext cx="3740768" cy="461665"/>
          </a:xfrm>
          <a:prstGeom prst="rect">
            <a:avLst/>
          </a:prstGeom>
          <a:noFill/>
          <a:ln w="9525">
            <a:noFill/>
            <a:miter lim="800000"/>
            <a:headEnd/>
            <a:tailEnd/>
          </a:ln>
        </p:spPr>
        <p:txBody>
          <a:bodyPr wrap="none">
            <a:spAutoFit/>
          </a:bodyPr>
          <a:lstStyle/>
          <a:p>
            <a:r>
              <a:rPr lang="en-US" dirty="0" smtClean="0">
                <a:latin typeface="Arial" charset="0"/>
                <a:cs typeface="Arial" charset="0"/>
              </a:rPr>
              <a:t>Octopus, Vertebrates</a:t>
            </a:r>
            <a:r>
              <a:rPr lang="en-US" dirty="0">
                <a:latin typeface="Arial" charset="0"/>
                <a:cs typeface="Arial" charset="0"/>
              </a:rPr>
              <a:t>, etc.</a:t>
            </a:r>
          </a:p>
        </p:txBody>
      </p:sp>
      <p:sp>
        <p:nvSpPr>
          <p:cNvPr id="38918" name="TextBox 7"/>
          <p:cNvSpPr txBox="1">
            <a:spLocks noChangeArrowheads="1"/>
          </p:cNvSpPr>
          <p:nvPr/>
        </p:nvSpPr>
        <p:spPr bwMode="auto">
          <a:xfrm>
            <a:off x="762000" y="457200"/>
            <a:ext cx="8567738" cy="461963"/>
          </a:xfrm>
          <a:prstGeom prst="rect">
            <a:avLst/>
          </a:prstGeom>
          <a:noFill/>
          <a:ln w="9525">
            <a:noFill/>
            <a:miter lim="800000"/>
            <a:headEnd/>
            <a:tailEnd/>
          </a:ln>
        </p:spPr>
        <p:txBody>
          <a:bodyPr wrap="none">
            <a:spAutoFit/>
          </a:bodyPr>
          <a:lstStyle/>
          <a:p>
            <a:r>
              <a:rPr lang="en-US">
                <a:latin typeface="Arial" charset="0"/>
                <a:cs typeface="Arial" charset="0"/>
              </a:rPr>
              <a:t>Pigment spot              Pigment cup                Pigment  cup ++</a:t>
            </a:r>
          </a:p>
        </p:txBody>
      </p:sp>
      <p:sp>
        <p:nvSpPr>
          <p:cNvPr id="38919" name="TextBox 8"/>
          <p:cNvSpPr txBox="1">
            <a:spLocks noChangeArrowheads="1"/>
          </p:cNvSpPr>
          <p:nvPr/>
        </p:nvSpPr>
        <p:spPr bwMode="auto">
          <a:xfrm>
            <a:off x="2819400" y="6096000"/>
            <a:ext cx="1982788" cy="461963"/>
          </a:xfrm>
          <a:prstGeom prst="rect">
            <a:avLst/>
          </a:prstGeom>
          <a:noFill/>
          <a:ln w="9525">
            <a:noFill/>
            <a:miter lim="800000"/>
            <a:headEnd/>
            <a:tailEnd/>
          </a:ln>
        </p:spPr>
        <p:txBody>
          <a:bodyPr wrap="none">
            <a:spAutoFit/>
          </a:bodyPr>
          <a:lstStyle/>
          <a:p>
            <a:r>
              <a:rPr lang="en-US">
                <a:latin typeface="Arial" charset="0"/>
                <a:cs typeface="Arial" charset="0"/>
              </a:rPr>
              <a:t>Complex eye</a:t>
            </a:r>
          </a:p>
        </p:txBody>
      </p:sp>
      <p:sp>
        <p:nvSpPr>
          <p:cNvPr id="10" name="TextBox 9"/>
          <p:cNvSpPr txBox="1"/>
          <p:nvPr/>
        </p:nvSpPr>
        <p:spPr>
          <a:xfrm>
            <a:off x="3990133" y="152400"/>
            <a:ext cx="1039067" cy="461665"/>
          </a:xfrm>
          <a:prstGeom prst="rect">
            <a:avLst/>
          </a:prstGeom>
          <a:noFill/>
        </p:spPr>
        <p:txBody>
          <a:bodyPr wrap="none" rtlCol="0">
            <a:spAutoFit/>
          </a:bodyPr>
          <a:lstStyle/>
          <a:p>
            <a:r>
              <a:rPr lang="en-US" dirty="0" smtClean="0"/>
              <a:t>shrimp</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ctrTitle"/>
          </p:nvPr>
        </p:nvSpPr>
        <p:spPr bwMode="auto">
          <a:xfrm>
            <a:off x="1219200" y="76200"/>
            <a:ext cx="7086600" cy="685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2800" b="1" dirty="0" smtClean="0">
                <a:latin typeface="Arial" charset="0"/>
              </a:rPr>
              <a:t>Chordate eyes of varying complexity</a:t>
            </a:r>
          </a:p>
        </p:txBody>
      </p:sp>
      <p:pic>
        <p:nvPicPr>
          <p:cNvPr id="95235" name="Picture 57" descr="Figure_06_00_L"/>
          <p:cNvPicPr>
            <a:picLocks noChangeAspect="1" noChangeArrowheads="1"/>
          </p:cNvPicPr>
          <p:nvPr/>
        </p:nvPicPr>
        <p:blipFill>
          <a:blip r:embed="rId3" cstate="print"/>
          <a:srcRect/>
          <a:stretch>
            <a:fillRect/>
          </a:stretch>
        </p:blipFill>
        <p:spPr bwMode="auto">
          <a:xfrm>
            <a:off x="911225" y="900113"/>
            <a:ext cx="7321550" cy="5056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lum bright="-20000" contrast="-10000"/>
          </a:blip>
          <a:srcRect t="5759"/>
          <a:stretch>
            <a:fillRect/>
          </a:stretch>
        </p:blipFill>
        <p:spPr bwMode="auto">
          <a:xfrm rot="60000">
            <a:off x="1425575" y="358848"/>
            <a:ext cx="6248400" cy="6273800"/>
          </a:xfrm>
          <a:prstGeom prst="rect">
            <a:avLst/>
          </a:prstGeom>
          <a:noFill/>
          <a:ln w="9525">
            <a:noFill/>
            <a:miter lim="800000"/>
            <a:headEnd/>
            <a:tailEnd/>
          </a:ln>
        </p:spPr>
      </p:pic>
      <p:sp>
        <p:nvSpPr>
          <p:cNvPr id="3" name="Rectangle 2"/>
          <p:cNvSpPr/>
          <p:nvPr/>
        </p:nvSpPr>
        <p:spPr bwMode="auto">
          <a:xfrm>
            <a:off x="5181600" y="457200"/>
            <a:ext cx="2362200" cy="990600"/>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44036" name="TextBox 4"/>
          <p:cNvSpPr txBox="1">
            <a:spLocks noChangeArrowheads="1"/>
          </p:cNvSpPr>
          <p:nvPr/>
        </p:nvSpPr>
        <p:spPr bwMode="auto">
          <a:xfrm>
            <a:off x="1014412" y="457200"/>
            <a:ext cx="6964471" cy="369332"/>
          </a:xfrm>
          <a:prstGeom prst="rect">
            <a:avLst/>
          </a:prstGeom>
          <a:solidFill>
            <a:schemeClr val="bg1"/>
          </a:solidFill>
          <a:ln w="9525">
            <a:noFill/>
            <a:miter lim="800000"/>
            <a:headEnd/>
            <a:tailEnd/>
          </a:ln>
        </p:spPr>
        <p:txBody>
          <a:bodyPr wrap="none">
            <a:spAutoFit/>
          </a:bodyPr>
          <a:lstStyle/>
          <a:p>
            <a:r>
              <a:rPr lang="en-US" sz="1800" dirty="0">
                <a:latin typeface="Arial" charset="0"/>
                <a:cs typeface="Arial" charset="0"/>
              </a:rPr>
              <a:t>R. F. Doolittle, IN: Evolution The Molecular Landscape, CSH, 2009</a:t>
            </a:r>
          </a:p>
        </p:txBody>
      </p:sp>
      <p:sp>
        <p:nvSpPr>
          <p:cNvPr id="5" name="TextBox 1"/>
          <p:cNvSpPr txBox="1">
            <a:spLocks noChangeArrowheads="1"/>
          </p:cNvSpPr>
          <p:nvPr/>
        </p:nvSpPr>
        <p:spPr bwMode="auto">
          <a:xfrm>
            <a:off x="457200" y="6472237"/>
            <a:ext cx="8313738" cy="461963"/>
          </a:xfrm>
          <a:prstGeom prst="rect">
            <a:avLst/>
          </a:prstGeom>
          <a:solidFill>
            <a:schemeClr val="bg1"/>
          </a:solidFill>
          <a:ln w="9525">
            <a:noFill/>
            <a:miter lim="800000"/>
            <a:headEnd/>
            <a:tailEnd/>
          </a:ln>
        </p:spPr>
        <p:txBody>
          <a:bodyPr wrap="none">
            <a:spAutoFit/>
          </a:bodyPr>
          <a:lstStyle/>
          <a:p>
            <a:r>
              <a:rPr lang="en-US" dirty="0">
                <a:latin typeface="Arial" charset="0"/>
                <a:cs typeface="Arial" charset="0"/>
              </a:rPr>
              <a:t>http://www.millerandlevine.com/km/evol/DI/clot/Clotting.html</a:t>
            </a:r>
          </a:p>
        </p:txBody>
      </p:sp>
      <p:sp>
        <p:nvSpPr>
          <p:cNvPr id="6" name="TextBox 2"/>
          <p:cNvSpPr txBox="1">
            <a:spLocks noChangeArrowheads="1"/>
          </p:cNvSpPr>
          <p:nvPr/>
        </p:nvSpPr>
        <p:spPr bwMode="auto">
          <a:xfrm>
            <a:off x="1295400" y="0"/>
            <a:ext cx="6396038" cy="461963"/>
          </a:xfrm>
          <a:prstGeom prst="rect">
            <a:avLst/>
          </a:prstGeom>
          <a:solidFill>
            <a:schemeClr val="bg1"/>
          </a:solidFill>
          <a:ln w="9525">
            <a:noFill/>
            <a:miter lim="800000"/>
            <a:headEnd/>
            <a:tailEnd/>
          </a:ln>
        </p:spPr>
        <p:txBody>
          <a:bodyPr wrap="none">
            <a:spAutoFit/>
          </a:bodyPr>
          <a:lstStyle/>
          <a:p>
            <a:r>
              <a:rPr lang="en-US" dirty="0">
                <a:latin typeface="Arial" charset="0"/>
                <a:cs typeface="Arial" charset="0"/>
              </a:rPr>
              <a:t>Evolution of vertebrate blood clotting system: </a:t>
            </a:r>
          </a:p>
        </p:txBody>
      </p:sp>
      <p:sp>
        <p:nvSpPr>
          <p:cNvPr id="7" name="Rectangle 6"/>
          <p:cNvSpPr/>
          <p:nvPr/>
        </p:nvSpPr>
        <p:spPr bwMode="auto">
          <a:xfrm>
            <a:off x="1295400" y="762000"/>
            <a:ext cx="228600" cy="5791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sp>
        <p:nvSpPr>
          <p:cNvPr id="8" name="Rectangle 7"/>
          <p:cNvSpPr/>
          <p:nvPr/>
        </p:nvSpPr>
        <p:spPr bwMode="auto">
          <a:xfrm>
            <a:off x="7467600" y="762000"/>
            <a:ext cx="762000" cy="5791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03_U01"/>
          <p:cNvPicPr>
            <a:picLocks noChangeAspect="1" noChangeArrowheads="1"/>
          </p:cNvPicPr>
          <p:nvPr/>
        </p:nvPicPr>
        <p:blipFill>
          <a:blip r:embed="rId3" cstate="print"/>
          <a:srcRect/>
          <a:stretch>
            <a:fillRect/>
          </a:stretch>
        </p:blipFill>
        <p:spPr bwMode="auto">
          <a:xfrm>
            <a:off x="1828800" y="228600"/>
            <a:ext cx="5765800" cy="4768850"/>
          </a:xfrm>
          <a:prstGeom prst="rect">
            <a:avLst/>
          </a:prstGeom>
          <a:noFill/>
          <a:ln w="9525">
            <a:noFill/>
            <a:miter lim="800000"/>
            <a:headEnd/>
            <a:tailEnd/>
          </a:ln>
        </p:spPr>
      </p:pic>
      <p:sp>
        <p:nvSpPr>
          <p:cNvPr id="5123" name="Text Box 3"/>
          <p:cNvSpPr txBox="1">
            <a:spLocks noChangeArrowheads="1"/>
          </p:cNvSpPr>
          <p:nvPr/>
        </p:nvSpPr>
        <p:spPr bwMode="auto">
          <a:xfrm>
            <a:off x="0" y="5299075"/>
            <a:ext cx="9174163" cy="830263"/>
          </a:xfrm>
          <a:prstGeom prst="rect">
            <a:avLst/>
          </a:prstGeom>
          <a:noFill/>
          <a:ln w="9525">
            <a:noFill/>
            <a:miter lim="800000"/>
            <a:headEnd/>
            <a:tailEnd/>
          </a:ln>
        </p:spPr>
        <p:txBody>
          <a:bodyPr wrap="none">
            <a:spAutoFit/>
          </a:bodyPr>
          <a:lstStyle/>
          <a:p>
            <a:r>
              <a:rPr lang="en-US">
                <a:latin typeface="Arial" charset="0"/>
                <a:cs typeface="Arial" charset="0"/>
              </a:rPr>
              <a:t>Fitness: the relative surivorship/reproduction of individuals relative</a:t>
            </a:r>
          </a:p>
          <a:p>
            <a:r>
              <a:rPr lang="en-US">
                <a:latin typeface="Arial" charset="0"/>
                <a:cs typeface="Arial" charset="0"/>
              </a:rPr>
              <a:t>                to others in the population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03_F24"/>
          <p:cNvPicPr>
            <a:picLocks noChangeAspect="1" noChangeArrowheads="1"/>
          </p:cNvPicPr>
          <p:nvPr/>
        </p:nvPicPr>
        <p:blipFill>
          <a:blip r:embed="rId3" cstate="print"/>
          <a:srcRect/>
          <a:stretch>
            <a:fillRect/>
          </a:stretch>
        </p:blipFill>
        <p:spPr bwMode="auto">
          <a:xfrm>
            <a:off x="304800" y="1765300"/>
            <a:ext cx="8531225" cy="3325813"/>
          </a:xfrm>
          <a:prstGeom prst="rect">
            <a:avLst/>
          </a:prstGeom>
          <a:noFill/>
          <a:ln w="9525">
            <a:noFill/>
            <a:miter lim="800000"/>
            <a:headEnd/>
            <a:tailEnd/>
          </a:ln>
        </p:spPr>
      </p:pic>
      <p:sp>
        <p:nvSpPr>
          <p:cNvPr id="39939" name="TextBox 4"/>
          <p:cNvSpPr txBox="1">
            <a:spLocks noChangeArrowheads="1"/>
          </p:cNvSpPr>
          <p:nvPr/>
        </p:nvSpPr>
        <p:spPr bwMode="auto">
          <a:xfrm>
            <a:off x="838200" y="762000"/>
            <a:ext cx="5870575" cy="461963"/>
          </a:xfrm>
          <a:prstGeom prst="rect">
            <a:avLst/>
          </a:prstGeom>
          <a:noFill/>
          <a:ln w="9525">
            <a:noFill/>
            <a:miter lim="800000"/>
            <a:headEnd/>
            <a:tailEnd/>
          </a:ln>
        </p:spPr>
        <p:txBody>
          <a:bodyPr wrap="none">
            <a:spAutoFit/>
          </a:bodyPr>
          <a:lstStyle/>
          <a:p>
            <a:r>
              <a:rPr lang="en-US">
                <a:latin typeface="Arial" charset="0"/>
                <a:cs typeface="Arial" charset="0"/>
              </a:rPr>
              <a:t>Eukaryotic flagella, impossibly complex??</a:t>
            </a:r>
          </a:p>
        </p:txBody>
      </p:sp>
      <p:sp>
        <p:nvSpPr>
          <p:cNvPr id="39940" name="TextBox 5"/>
          <p:cNvSpPr txBox="1">
            <a:spLocks noChangeArrowheads="1"/>
          </p:cNvSpPr>
          <p:nvPr/>
        </p:nvSpPr>
        <p:spPr bwMode="auto">
          <a:xfrm>
            <a:off x="6705600" y="4648200"/>
            <a:ext cx="2222500" cy="1200150"/>
          </a:xfrm>
          <a:prstGeom prst="rect">
            <a:avLst/>
          </a:prstGeom>
          <a:noFill/>
          <a:ln w="9525">
            <a:noFill/>
            <a:miter lim="800000"/>
            <a:headEnd/>
            <a:tailEnd/>
          </a:ln>
        </p:spPr>
        <p:txBody>
          <a:bodyPr wrap="none">
            <a:spAutoFit/>
          </a:bodyPr>
          <a:lstStyle/>
          <a:p>
            <a:r>
              <a:rPr lang="en-US">
                <a:latin typeface="Arial" charset="0"/>
                <a:cs typeface="Arial" charset="0"/>
              </a:rPr>
              <a:t>Simpler but </a:t>
            </a:r>
          </a:p>
          <a:p>
            <a:r>
              <a:rPr lang="en-US">
                <a:latin typeface="Arial" charset="0"/>
                <a:cs typeface="Arial" charset="0"/>
              </a:rPr>
              <a:t> fully functional</a:t>
            </a:r>
          </a:p>
          <a:p>
            <a:r>
              <a:rPr lang="en-US">
                <a:latin typeface="Arial" charset="0"/>
                <a:cs typeface="Arial" charset="0"/>
              </a:rPr>
              <a:t> (eel sperm)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3" cstate="print"/>
          <a:srcRect/>
          <a:stretch>
            <a:fillRect/>
          </a:stretch>
        </p:blipFill>
        <p:spPr bwMode="auto">
          <a:xfrm>
            <a:off x="0" y="1371600"/>
            <a:ext cx="4352925" cy="4762500"/>
          </a:xfrm>
          <a:prstGeom prst="rect">
            <a:avLst/>
          </a:prstGeom>
          <a:noFill/>
          <a:ln w="9525">
            <a:noFill/>
            <a:miter lim="800000"/>
            <a:headEnd/>
            <a:tailEnd/>
          </a:ln>
        </p:spPr>
      </p:pic>
      <p:pic>
        <p:nvPicPr>
          <p:cNvPr id="40963" name="Picture 4"/>
          <p:cNvPicPr>
            <a:picLocks noChangeAspect="1" noChangeArrowheads="1"/>
          </p:cNvPicPr>
          <p:nvPr/>
        </p:nvPicPr>
        <p:blipFill>
          <a:blip r:embed="rId4" cstate="print"/>
          <a:srcRect/>
          <a:stretch>
            <a:fillRect/>
          </a:stretch>
        </p:blipFill>
        <p:spPr bwMode="auto">
          <a:xfrm>
            <a:off x="4724400" y="1295400"/>
            <a:ext cx="3857625" cy="2457450"/>
          </a:xfrm>
          <a:prstGeom prst="rect">
            <a:avLst/>
          </a:prstGeom>
          <a:noFill/>
          <a:ln w="9525">
            <a:noFill/>
            <a:miter lim="800000"/>
            <a:headEnd/>
            <a:tailEnd/>
          </a:ln>
        </p:spPr>
      </p:pic>
      <p:sp>
        <p:nvSpPr>
          <p:cNvPr id="40964" name="Rectangle 5"/>
          <p:cNvSpPr>
            <a:spLocks noChangeArrowheads="1"/>
          </p:cNvSpPr>
          <p:nvPr/>
        </p:nvSpPr>
        <p:spPr bwMode="auto">
          <a:xfrm>
            <a:off x="152400" y="152400"/>
            <a:ext cx="8229600" cy="1477963"/>
          </a:xfrm>
          <a:prstGeom prst="rect">
            <a:avLst/>
          </a:prstGeom>
          <a:noFill/>
          <a:ln w="9525">
            <a:noFill/>
            <a:miter lim="800000"/>
            <a:headEnd/>
            <a:tailEnd/>
          </a:ln>
        </p:spPr>
        <p:txBody>
          <a:bodyPr>
            <a:spAutoFit/>
          </a:bodyPr>
          <a:lstStyle/>
          <a:p>
            <a:r>
              <a:rPr lang="en-US" sz="1800">
                <a:latin typeface="Arial" charset="0"/>
                <a:cs typeface="Arial" charset="0"/>
              </a:rPr>
              <a:t>The eubacterial flagellum. The flagellum is an ion-powered rotary motor, anchored in the membranes surrounding the bacterial cell. This schematic diagram highlights the assembly process of the bacterial flagellar filament OM, outer membrane; PG, peptidoglycan layer; IM, cytoplasmic membrane (From Yonekura </a:t>
            </a:r>
            <a:r>
              <a:rPr lang="en-US" sz="1800" i="1">
                <a:latin typeface="Arial" charset="0"/>
                <a:cs typeface="Arial" charset="0"/>
              </a:rPr>
              <a:t>et al</a:t>
            </a:r>
            <a:r>
              <a:rPr lang="en-US" sz="1800">
                <a:latin typeface="Arial" charset="0"/>
                <a:cs typeface="Arial" charset="0"/>
              </a:rPr>
              <a:t> 2000).</a:t>
            </a:r>
          </a:p>
        </p:txBody>
      </p:sp>
      <p:sp>
        <p:nvSpPr>
          <p:cNvPr id="40965" name="TextBox 7"/>
          <p:cNvSpPr txBox="1">
            <a:spLocks noChangeArrowheads="1"/>
          </p:cNvSpPr>
          <p:nvPr/>
        </p:nvSpPr>
        <p:spPr bwMode="auto">
          <a:xfrm>
            <a:off x="3200400" y="3657600"/>
            <a:ext cx="5553075" cy="2862263"/>
          </a:xfrm>
          <a:prstGeom prst="rect">
            <a:avLst/>
          </a:prstGeom>
          <a:noFill/>
          <a:ln w="9525">
            <a:noFill/>
            <a:miter lim="800000"/>
            <a:headEnd/>
            <a:tailEnd/>
          </a:ln>
        </p:spPr>
        <p:txBody>
          <a:bodyPr wrap="none">
            <a:spAutoFit/>
          </a:bodyPr>
          <a:lstStyle/>
          <a:p>
            <a:r>
              <a:rPr lang="en-US" sz="1800">
                <a:latin typeface="Arial" charset="0"/>
                <a:cs typeface="Arial" charset="0"/>
              </a:rPr>
              <a:t>Extensive homologies between type III secretory </a:t>
            </a:r>
          </a:p>
          <a:p>
            <a:r>
              <a:rPr lang="en-US" sz="1800">
                <a:latin typeface="Arial" charset="0"/>
                <a:cs typeface="Arial" charset="0"/>
              </a:rPr>
              <a:t>proteins and proteins involved in export in the basal</a:t>
            </a:r>
          </a:p>
          <a:p>
            <a:r>
              <a:rPr lang="en-US" sz="1800">
                <a:latin typeface="Arial" charset="0"/>
                <a:cs typeface="Arial" charset="0"/>
              </a:rPr>
              <a:t> region of the bacterial flagellum. These homologies </a:t>
            </a:r>
          </a:p>
          <a:p>
            <a:r>
              <a:rPr lang="en-US" sz="1800">
                <a:latin typeface="Arial" charset="0"/>
                <a:cs typeface="Arial" charset="0"/>
              </a:rPr>
              <a:t>demonstrate that the bacterial flagellum </a:t>
            </a:r>
          </a:p>
          <a:p>
            <a:r>
              <a:rPr lang="en-US" sz="1800">
                <a:latin typeface="Arial" charset="0"/>
                <a:cs typeface="Arial" charset="0"/>
              </a:rPr>
              <a:t>is not "irreducibly complex." In this diagram </a:t>
            </a:r>
          </a:p>
          <a:p>
            <a:r>
              <a:rPr lang="en-US" sz="1800">
                <a:latin typeface="Arial" charset="0"/>
                <a:cs typeface="Arial" charset="0"/>
              </a:rPr>
              <a:t>(redrawn from Heuck 1998), the shaded portions </a:t>
            </a:r>
          </a:p>
          <a:p>
            <a:r>
              <a:rPr lang="en-US" sz="1800">
                <a:latin typeface="Arial" charset="0"/>
                <a:cs typeface="Arial" charset="0"/>
              </a:rPr>
              <a:t>of the basal region indicate proteins in the </a:t>
            </a:r>
            <a:r>
              <a:rPr lang="en-US" sz="1800" i="1">
                <a:latin typeface="Arial" charset="0"/>
                <a:cs typeface="Arial" charset="0"/>
              </a:rPr>
              <a:t>E. coli</a:t>
            </a:r>
            <a:r>
              <a:rPr lang="en-US" sz="1800">
                <a:latin typeface="Arial" charset="0"/>
                <a:cs typeface="Arial" charset="0"/>
              </a:rPr>
              <a:t> </a:t>
            </a:r>
          </a:p>
          <a:p>
            <a:r>
              <a:rPr lang="en-US" sz="1800">
                <a:latin typeface="Arial" charset="0"/>
                <a:cs typeface="Arial" charset="0"/>
              </a:rPr>
              <a:t>flagellum homologous to the Type III secretory</a:t>
            </a:r>
          </a:p>
          <a:p>
            <a:r>
              <a:rPr lang="en-US" sz="1800">
                <a:latin typeface="Arial" charset="0"/>
                <a:cs typeface="Arial" charset="0"/>
              </a:rPr>
              <a:t> structure of </a:t>
            </a:r>
            <a:r>
              <a:rPr lang="en-US" sz="1800" i="1">
                <a:latin typeface="Arial" charset="0"/>
                <a:cs typeface="Arial" charset="0"/>
              </a:rPr>
              <a:t>Yersinia. </a:t>
            </a:r>
            <a:r>
              <a:rPr lang="en-US" sz="1800">
                <a:latin typeface="Arial" charset="0"/>
                <a:cs typeface="Arial" charset="0"/>
              </a:rPr>
              <a:t>OM, outer membrane; </a:t>
            </a:r>
          </a:p>
          <a:p>
            <a:r>
              <a:rPr lang="en-US" sz="1800">
                <a:latin typeface="Arial" charset="0"/>
                <a:cs typeface="Arial" charset="0"/>
              </a:rPr>
              <a:t>PP, periplasmic space; CM, cytoplasmic membrane.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03_F25"/>
          <p:cNvPicPr>
            <a:picLocks noChangeAspect="1" noChangeArrowheads="1"/>
          </p:cNvPicPr>
          <p:nvPr/>
        </p:nvPicPr>
        <p:blipFill>
          <a:blip r:embed="rId3" cstate="print"/>
          <a:srcRect/>
          <a:stretch>
            <a:fillRect/>
          </a:stretch>
        </p:blipFill>
        <p:spPr bwMode="auto">
          <a:xfrm>
            <a:off x="1041400" y="762000"/>
            <a:ext cx="7078663" cy="6399213"/>
          </a:xfrm>
          <a:prstGeom prst="rect">
            <a:avLst/>
          </a:prstGeom>
          <a:noFill/>
          <a:ln w="9525">
            <a:noFill/>
            <a:miter lim="800000"/>
            <a:headEnd/>
            <a:tailEnd/>
          </a:ln>
        </p:spPr>
      </p:pic>
      <p:sp>
        <p:nvSpPr>
          <p:cNvPr id="41987" name="Text Box 3"/>
          <p:cNvSpPr txBox="1">
            <a:spLocks noChangeArrowheads="1"/>
          </p:cNvSpPr>
          <p:nvPr/>
        </p:nvSpPr>
        <p:spPr bwMode="auto">
          <a:xfrm>
            <a:off x="706438" y="-34925"/>
            <a:ext cx="8359775" cy="830263"/>
          </a:xfrm>
          <a:prstGeom prst="rect">
            <a:avLst/>
          </a:prstGeom>
          <a:noFill/>
          <a:ln w="9525">
            <a:noFill/>
            <a:miter lim="800000"/>
            <a:headEnd/>
            <a:tailEnd/>
          </a:ln>
        </p:spPr>
        <p:txBody>
          <a:bodyPr wrap="none">
            <a:spAutoFit/>
          </a:bodyPr>
          <a:lstStyle/>
          <a:p>
            <a:pPr algn="ctr"/>
            <a:r>
              <a:rPr lang="en-US" b="1">
                <a:latin typeface="Arial" charset="0"/>
                <a:cs typeface="Arial" charset="0"/>
              </a:rPr>
              <a:t>Gene co-option in the crystallins (H</a:t>
            </a:r>
            <a:r>
              <a:rPr lang="en-US" b="1" baseline="-25000">
                <a:latin typeface="Arial" charset="0"/>
                <a:cs typeface="Arial" charset="0"/>
              </a:rPr>
              <a:t>2</a:t>
            </a:r>
            <a:r>
              <a:rPr lang="en-US" b="1">
                <a:latin typeface="Arial" charset="0"/>
                <a:cs typeface="Arial" charset="0"/>
              </a:rPr>
              <a:t>O soluble proteins) </a:t>
            </a:r>
          </a:p>
          <a:p>
            <a:pPr algn="ctr"/>
            <a:r>
              <a:rPr lang="en-US" b="1">
                <a:latin typeface="Arial" charset="0"/>
                <a:cs typeface="Arial" charset="0"/>
              </a:rPr>
              <a:t>of animal eye lenses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latin typeface="Arial" charset="0"/>
                <a:cs typeface="Arial" charset="0"/>
              </a:rPr>
              <a:t>XI. Conclusion</a:t>
            </a:r>
          </a:p>
        </p:txBody>
      </p:sp>
      <p:sp>
        <p:nvSpPr>
          <p:cNvPr id="45059" name="Rectangle 3"/>
          <p:cNvSpPr>
            <a:spLocks noGrp="1" noChangeArrowheads="1"/>
          </p:cNvSpPr>
          <p:nvPr>
            <p:ph type="body" idx="1"/>
          </p:nvPr>
        </p:nvSpPr>
        <p:spPr/>
        <p:txBody>
          <a:bodyPr/>
          <a:lstStyle/>
          <a:p>
            <a:pPr eaLnBrk="1" hangingPunct="1"/>
            <a:r>
              <a:rPr lang="en-US" smtClean="0">
                <a:latin typeface="Arial" charset="0"/>
                <a:cs typeface="Arial" charset="0"/>
              </a:rPr>
              <a:t>Many examples of natural and artificial selection</a:t>
            </a:r>
          </a:p>
          <a:p>
            <a:pPr eaLnBrk="1" hangingPunct="1"/>
            <a:r>
              <a:rPr lang="en-US" smtClean="0">
                <a:latin typeface="Arial" charset="0"/>
                <a:cs typeface="Arial" charset="0"/>
              </a:rPr>
              <a:t>Natural selection creates adaptations in steps</a:t>
            </a:r>
          </a:p>
          <a:p>
            <a:pPr eaLnBrk="1" hangingPunct="1"/>
            <a:r>
              <a:rPr lang="en-US" smtClean="0">
                <a:latin typeface="Arial" charset="0"/>
                <a:cs typeface="Arial" charset="0"/>
              </a:rPr>
              <a:t>Mutation and genetic recombination can lead to new genetic variants that were not previously observed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03_F01"/>
          <p:cNvPicPr>
            <a:picLocks noChangeAspect="1" noChangeArrowheads="1"/>
          </p:cNvPicPr>
          <p:nvPr/>
        </p:nvPicPr>
        <p:blipFill>
          <a:blip r:embed="rId3" cstate="print"/>
          <a:srcRect/>
          <a:stretch>
            <a:fillRect/>
          </a:stretch>
        </p:blipFill>
        <p:spPr bwMode="auto">
          <a:xfrm>
            <a:off x="304800" y="1778000"/>
            <a:ext cx="8531225" cy="3319463"/>
          </a:xfrm>
          <a:prstGeom prst="rect">
            <a:avLst/>
          </a:prstGeom>
          <a:noFill/>
          <a:ln w="9525">
            <a:noFill/>
            <a:miter lim="800000"/>
            <a:headEnd/>
            <a:tailEnd/>
          </a:ln>
        </p:spPr>
      </p:pic>
      <p:sp>
        <p:nvSpPr>
          <p:cNvPr id="6147" name="Text Box 3"/>
          <p:cNvSpPr txBox="1">
            <a:spLocks noChangeArrowheads="1"/>
          </p:cNvSpPr>
          <p:nvPr/>
        </p:nvSpPr>
        <p:spPr bwMode="auto">
          <a:xfrm>
            <a:off x="974725" y="498475"/>
            <a:ext cx="2973388" cy="461963"/>
          </a:xfrm>
          <a:prstGeom prst="rect">
            <a:avLst/>
          </a:prstGeom>
          <a:noFill/>
          <a:ln w="9525">
            <a:noFill/>
            <a:miter lim="800000"/>
            <a:headEnd/>
            <a:tailEnd/>
          </a:ln>
        </p:spPr>
        <p:txBody>
          <a:bodyPr wrap="none">
            <a:spAutoFit/>
          </a:bodyPr>
          <a:lstStyle/>
          <a:p>
            <a:r>
              <a:rPr lang="en-US">
                <a:latin typeface="Arial" charset="0"/>
                <a:cs typeface="Arial" charset="0"/>
              </a:rPr>
              <a:t>III. Artificial selection</a:t>
            </a:r>
          </a:p>
        </p:txBody>
      </p:sp>
      <p:sp>
        <p:nvSpPr>
          <p:cNvPr id="6148" name="TextBox 3"/>
          <p:cNvSpPr txBox="1">
            <a:spLocks noChangeArrowheads="1"/>
          </p:cNvSpPr>
          <p:nvPr/>
        </p:nvSpPr>
        <p:spPr bwMode="auto">
          <a:xfrm>
            <a:off x="1219200" y="5791200"/>
            <a:ext cx="4914900" cy="523875"/>
          </a:xfrm>
          <a:prstGeom prst="rect">
            <a:avLst/>
          </a:prstGeom>
          <a:noFill/>
          <a:ln w="9525">
            <a:noFill/>
            <a:miter lim="800000"/>
            <a:headEnd/>
            <a:tailEnd/>
          </a:ln>
        </p:spPr>
        <p:txBody>
          <a:bodyPr wrap="none">
            <a:spAutoFit/>
          </a:bodyPr>
          <a:lstStyle/>
          <a:p>
            <a:r>
              <a:rPr lang="en-US" sz="2800" b="1" i="1">
                <a:latin typeface="Arial" charset="0"/>
                <a:cs typeface="Arial" charset="0"/>
              </a:rPr>
              <a:t>Is this a genetic difference?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03_F02"/>
          <p:cNvPicPr>
            <a:picLocks noChangeAspect="1" noChangeArrowheads="1"/>
          </p:cNvPicPr>
          <p:nvPr/>
        </p:nvPicPr>
        <p:blipFill>
          <a:blip r:embed="rId3" cstate="print"/>
          <a:srcRect/>
          <a:stretch>
            <a:fillRect/>
          </a:stretch>
        </p:blipFill>
        <p:spPr bwMode="auto">
          <a:xfrm>
            <a:off x="304800" y="2095500"/>
            <a:ext cx="8531225" cy="2665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cstate="print"/>
          <a:srcRect/>
          <a:stretch>
            <a:fillRect/>
          </a:stretch>
        </p:blipFill>
        <p:spPr bwMode="auto">
          <a:xfrm>
            <a:off x="609600" y="838200"/>
            <a:ext cx="7315200" cy="4695825"/>
          </a:xfrm>
          <a:prstGeom prst="rect">
            <a:avLst/>
          </a:prstGeom>
          <a:noFill/>
          <a:ln w="9525">
            <a:noFill/>
            <a:miter lim="800000"/>
            <a:headEnd/>
            <a:tailEnd/>
          </a:ln>
        </p:spPr>
      </p:pic>
      <p:pic>
        <p:nvPicPr>
          <p:cNvPr id="8195" name="Picture 5"/>
          <p:cNvPicPr>
            <a:picLocks noChangeAspect="1" noChangeArrowheads="1"/>
          </p:cNvPicPr>
          <p:nvPr/>
        </p:nvPicPr>
        <p:blipFill>
          <a:blip r:embed="rId4" cstate="print"/>
          <a:srcRect/>
          <a:stretch>
            <a:fillRect/>
          </a:stretch>
        </p:blipFill>
        <p:spPr bwMode="auto">
          <a:xfrm>
            <a:off x="2971800" y="2895600"/>
            <a:ext cx="2457450" cy="3276600"/>
          </a:xfrm>
          <a:prstGeom prst="rect">
            <a:avLst/>
          </a:prstGeom>
          <a:noFill/>
          <a:ln w="9525">
            <a:noFill/>
            <a:miter lim="800000"/>
            <a:headEnd/>
            <a:tailEnd/>
          </a:ln>
        </p:spPr>
      </p:pic>
      <p:sp>
        <p:nvSpPr>
          <p:cNvPr id="8196" name="Text Box 6"/>
          <p:cNvSpPr txBox="1">
            <a:spLocks noChangeArrowheads="1"/>
          </p:cNvSpPr>
          <p:nvPr/>
        </p:nvSpPr>
        <p:spPr bwMode="auto">
          <a:xfrm>
            <a:off x="1676400" y="6170613"/>
            <a:ext cx="6265863" cy="457200"/>
          </a:xfrm>
          <a:prstGeom prst="rect">
            <a:avLst/>
          </a:prstGeom>
          <a:noFill/>
          <a:ln w="9525">
            <a:noFill/>
            <a:miter lim="800000"/>
            <a:headEnd/>
            <a:tailEnd/>
          </a:ln>
        </p:spPr>
        <p:txBody>
          <a:bodyPr wrap="none">
            <a:spAutoFit/>
          </a:bodyPr>
          <a:lstStyle/>
          <a:p>
            <a:r>
              <a:rPr lang="en-US" b="1">
                <a:latin typeface="Arial" charset="0"/>
              </a:rPr>
              <a:t>Wild Mustard, </a:t>
            </a:r>
            <a:r>
              <a:rPr lang="en-US" b="1" i="1">
                <a:latin typeface="Arial" charset="0"/>
              </a:rPr>
              <a:t>Brassica oleracea oleracea</a:t>
            </a:r>
            <a:r>
              <a:rPr lang="en-US" b="1">
                <a:latin typeface="Arial"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03_F03"/>
          <p:cNvPicPr>
            <a:picLocks noChangeAspect="1" noChangeArrowheads="1"/>
          </p:cNvPicPr>
          <p:nvPr/>
        </p:nvPicPr>
        <p:blipFill>
          <a:blip r:embed="rId3" cstate="print"/>
          <a:srcRect/>
          <a:stretch>
            <a:fillRect/>
          </a:stretch>
        </p:blipFill>
        <p:spPr bwMode="auto">
          <a:xfrm>
            <a:off x="927100" y="228600"/>
            <a:ext cx="7300913" cy="639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03_F18"/>
          <p:cNvPicPr>
            <a:picLocks noChangeAspect="1" noChangeArrowheads="1"/>
          </p:cNvPicPr>
          <p:nvPr/>
        </p:nvPicPr>
        <p:blipFill>
          <a:blip r:embed="rId3" cstate="print"/>
          <a:srcRect/>
          <a:stretch>
            <a:fillRect/>
          </a:stretch>
        </p:blipFill>
        <p:spPr bwMode="auto">
          <a:xfrm>
            <a:off x="304800" y="685800"/>
            <a:ext cx="8531225" cy="5503863"/>
          </a:xfrm>
          <a:prstGeom prst="rect">
            <a:avLst/>
          </a:prstGeom>
          <a:noFill/>
          <a:ln w="9525">
            <a:noFill/>
            <a:miter lim="800000"/>
            <a:headEnd/>
            <a:tailEnd/>
          </a:ln>
        </p:spPr>
      </p:pic>
      <p:sp>
        <p:nvSpPr>
          <p:cNvPr id="10243" name="TextBox 2"/>
          <p:cNvSpPr txBox="1">
            <a:spLocks noChangeArrowheads="1"/>
          </p:cNvSpPr>
          <p:nvPr/>
        </p:nvSpPr>
        <p:spPr bwMode="auto">
          <a:xfrm>
            <a:off x="0" y="0"/>
            <a:ext cx="9251950" cy="830263"/>
          </a:xfrm>
          <a:prstGeom prst="rect">
            <a:avLst/>
          </a:prstGeom>
          <a:noFill/>
          <a:ln w="9525">
            <a:noFill/>
            <a:miter lim="800000"/>
            <a:headEnd/>
            <a:tailEnd/>
          </a:ln>
        </p:spPr>
        <p:txBody>
          <a:bodyPr wrap="none">
            <a:spAutoFit/>
          </a:bodyPr>
          <a:lstStyle/>
          <a:p>
            <a:pPr eaLnBrk="1" hangingPunct="1"/>
            <a:r>
              <a:rPr lang="en-US" b="1">
                <a:latin typeface="Arial" charset="0"/>
              </a:rPr>
              <a:t>How is it possible to respond to selection beyond the original </a:t>
            </a:r>
          </a:p>
          <a:p>
            <a:pPr eaLnBrk="1" hangingPunct="1"/>
            <a:r>
              <a:rPr lang="en-US" b="1">
                <a:latin typeface="Arial" charset="0"/>
              </a:rPr>
              <a:t>			population range?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4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1265</TotalTime>
  <Words>3747</Words>
  <Application>Microsoft Office PowerPoint</Application>
  <PresentationFormat>On-screen Show (4:3)</PresentationFormat>
  <Paragraphs>290</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Chordate eyes of varying complexity</vt:lpstr>
      <vt:lpstr>Slide 39</vt:lpstr>
      <vt:lpstr>Slide 40</vt:lpstr>
      <vt:lpstr>Slide 41</vt:lpstr>
      <vt:lpstr>Slide 42</vt:lpstr>
      <vt:lpstr>XI. Conclusion</vt:lpstr>
    </vt:vector>
  </TitlesOfParts>
  <Manager>Sumanas, Inc.</Manager>
  <Company>Pearson Prentice Hall, Inc.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Evolutionary Analysis 4/e</dc:title>
  <dc:creator>Freeman/Herron</dc:creator>
  <cp:lastModifiedBy>cfenster</cp:lastModifiedBy>
  <cp:revision>116</cp:revision>
  <dcterms:created xsi:type="dcterms:W3CDTF">2002-12-24T01:08:46Z</dcterms:created>
  <dcterms:modified xsi:type="dcterms:W3CDTF">2013-09-12T14:29:29Z</dcterms:modified>
</cp:coreProperties>
</file>